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56" r:id="rId5"/>
    <p:sldId id="257" r:id="rId6"/>
    <p:sldId id="259" r:id="rId7"/>
    <p:sldId id="261" r:id="rId8"/>
    <p:sldId id="258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945C7-CAD4-43D4-9877-787E00A26941}" type="datetimeFigureOut">
              <a:rPr lang="hr-HR" smtClean="0"/>
              <a:t>11.5.2024.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64E0C-19B1-4C1D-B36E-B8D11BAA5C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876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64E0C-19B1-4C1D-B36E-B8D11BAA5CC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005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64E0C-19B1-4C1D-B36E-B8D11BAA5CC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719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C87FEA7-B75C-4D95-AB13-3DE451D58F01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9D8585-77B9-4252-9CD7-A7F3CE88F4F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96437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1D2299-DA1B-4DB3-9519-F3299051AD99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AD5BB1-A4BE-47A3-A4A2-3DB2B4DA655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322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9499069-583C-47A8-B5EE-0E859E39B4B9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99A210-D7D3-442D-952D-1AB22336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291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858974F-53C7-4239-9474-965C71A0AD8A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D5D889-E888-4474-B3A9-CC7AE97F98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04842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5986C27-A850-4D97-BDA6-134B132963E8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7BE601-F933-4C74-9662-50D545A727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898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B0F59D-FFF0-456B-91E4-CB7EC64586EE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F856C8-89B4-41E6-930A-4075BB3BB0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489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563B309-DDA3-40D8-8F8A-9FC59FC49588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E6EBE6-52A9-456C-B444-0E88A469C4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886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4AA17F4-6B29-45CA-A7BD-3CDBBEE56A62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7F4D9B-0322-42E3-9B0F-0C36DED649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661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34EC64D-8449-4ED2-B118-839BCFDDF858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1B6FFE-46C8-48B1-89C9-A4468827640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863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8A39D04-05E0-458F-8188-2F6459E92B8B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0B767D-9687-4C01-9E3F-5E68BE0A21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510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85DAA54-69B5-4421-BE34-4B89A6E18115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C7619A-BD96-4CCD-BE62-B71F3AB27F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93507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E40947F-E7D1-4FA4-AF89-E1D3ED2295EE}" type="datetime1">
              <a:rPr lang="hr-HR" smtClean="0"/>
              <a:pPr lvl="0"/>
              <a:t>11.5.2024.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EFF00ABF-AC7F-4F61-B6CB-2E04E75097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171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D99FC53-663E-E8C6-094D-2D5B4089FE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 lvl="0"/>
            <a:r>
              <a:rPr lang="hr-HR" sz="7200"/>
              <a:t>Vita, vita naša škola gori gre!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0CEAD9-88D6-97E2-6C38-309053BB13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pPr lvl="0"/>
            <a:r>
              <a:rPr lang="hr-HR" sz="2000"/>
              <a:t>Prezentacija u sklopu Zavičajne nastave Medicinske škole Pula 2023/2024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 descr="Slika na kojoj se prikazuje tekst, drveno, puno drvo, namještaj&#10;&#10;Opis je automatski generiran">
            <a:extLst>
              <a:ext uri="{FF2B5EF4-FFF2-40B4-BE49-F238E27FC236}">
                <a16:creationId xmlns:a16="http://schemas.microsoft.com/office/drawing/2014/main" id="{CA1CE811-4FD0-EC93-E247-746D447AB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237" y="535893"/>
            <a:ext cx="10281513" cy="5786213"/>
          </a:xfrm>
          <a:effectLst>
            <a:outerShdw dist="50804" dir="5400000" algn="tl">
              <a:srgbClr val="000000">
                <a:alpha val="43137"/>
              </a:srgbClr>
            </a:outerShdw>
            <a:softEdge rad="889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44405B-BA89-D917-02B9-18D40658F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8697" y="365129"/>
            <a:ext cx="7983242" cy="1193849"/>
          </a:xfrm>
        </p:spPr>
        <p:txBody>
          <a:bodyPr/>
          <a:lstStyle/>
          <a:p>
            <a:pPr lvl="0"/>
            <a:r>
              <a:rPr lang="hr-HR" sz="4000"/>
              <a:t>Bili smo i na radionici izrade fresaka</a:t>
            </a:r>
          </a:p>
        </p:txBody>
      </p:sp>
      <p:pic>
        <p:nvPicPr>
          <p:cNvPr id="3" name="Rezervirano mjesto sadržaja 4" descr="Slika na kojoj se prikazuje u dvorani, zdjela, stol, stolnjaci i ubrusi&#10;&#10;Opis je automatski generiran">
            <a:extLst>
              <a:ext uri="{FF2B5EF4-FFF2-40B4-BE49-F238E27FC236}">
                <a16:creationId xmlns:a16="http://schemas.microsoft.com/office/drawing/2014/main" id="{E51FCE60-23AF-CC89-0C93-86C198AB7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692" y="1691832"/>
            <a:ext cx="7998247" cy="4501234"/>
          </a:xfrm>
          <a:effectLst>
            <a:outerShdw dist="50804" dir="5400000" algn="tl">
              <a:srgbClr val="000000">
                <a:alpha val="43137"/>
              </a:srgbClr>
            </a:outerShdw>
            <a:softEdge rad="889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 descr="Slika na kojoj se prikazuje odijevanje, osoba, scena, u dvorani&#10;&#10;Opis je automatski generiran">
            <a:extLst>
              <a:ext uri="{FF2B5EF4-FFF2-40B4-BE49-F238E27FC236}">
                <a16:creationId xmlns:a16="http://schemas.microsoft.com/office/drawing/2014/main" id="{CBC08CF0-C605-B789-5D2F-293F92947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875" y="661184"/>
            <a:ext cx="9836255" cy="5535622"/>
          </a:xfrm>
          <a:effectLst>
            <a:outerShdw dist="50804" dir="5400000" algn="tl">
              <a:srgbClr val="000000">
                <a:alpha val="43137"/>
              </a:srgbClr>
            </a:outerShdw>
            <a:softEdge rad="1143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646343-4D6B-F373-C0D0-C62D3C175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069637" cy="1193849"/>
          </a:xfrm>
        </p:spPr>
        <p:txBody>
          <a:bodyPr anchorCtr="1"/>
          <a:lstStyle/>
          <a:p>
            <a:pPr lvl="0" algn="ctr"/>
            <a:r>
              <a:rPr lang="hr-HR"/>
              <a:t>Učenici oslikavaju fresku</a:t>
            </a:r>
          </a:p>
        </p:txBody>
      </p:sp>
      <p:pic>
        <p:nvPicPr>
          <p:cNvPr id="3" name="Rezervirano mjesto sadržaja 12" descr="Slika na kojoj se prikazuje Dječja umjetnost, umjetničko djelo, stol, stolnjaci i ubrusi&#10;&#10;Opis je automatski generiran">
            <a:extLst>
              <a:ext uri="{FF2B5EF4-FFF2-40B4-BE49-F238E27FC236}">
                <a16:creationId xmlns:a16="http://schemas.microsoft.com/office/drawing/2014/main" id="{ECD2C18F-AC9C-F901-AD6B-3D5E23DC7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155" y="1338288"/>
            <a:ext cx="9623685" cy="5154582"/>
          </a:xfrm>
          <a:effectLst>
            <a:outerShdw dist="50804" dir="5400000" algn="tl">
              <a:srgbClr val="000000">
                <a:alpha val="43137"/>
              </a:srgbClr>
            </a:outerShdw>
            <a:softEdge rad="3302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3DBDED-4316-31DA-02B1-2624C9C1EC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5352" y="365129"/>
            <a:ext cx="4302178" cy="968998"/>
          </a:xfrm>
        </p:spPr>
        <p:txBody>
          <a:bodyPr>
            <a:noAutofit/>
          </a:bodyPr>
          <a:lstStyle/>
          <a:p>
            <a:pPr lvl="0"/>
            <a:r>
              <a:rPr lang="hr-HR" sz="3200"/>
              <a:t>Razgledavanje najmanjeg grada na svijetu - Huma</a:t>
            </a:r>
          </a:p>
        </p:txBody>
      </p:sp>
      <p:pic>
        <p:nvPicPr>
          <p:cNvPr id="3" name="Rezervirano mjesto sadržaja 4" descr="Slika na kojoj se prikazuje vanjski, nebo, zgrada, oblak&#10;&#10;Opis je automatski generiran">
            <a:extLst>
              <a:ext uri="{FF2B5EF4-FFF2-40B4-BE49-F238E27FC236}">
                <a16:creationId xmlns:a16="http://schemas.microsoft.com/office/drawing/2014/main" id="{0425B07E-5F57-2444-9D81-EDD407E7B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585952" y="1994449"/>
            <a:ext cx="5280977" cy="3960333"/>
          </a:xfrm>
          <a:effectLst>
            <a:outerShdw dist="50804" dir="5400000" algn="tl">
              <a:srgbClr val="000000">
                <a:alpha val="43137"/>
              </a:srgbClr>
            </a:outerShdw>
            <a:softEdge rad="139700"/>
          </a:effectLst>
        </p:spPr>
      </p:pic>
      <p:pic>
        <p:nvPicPr>
          <p:cNvPr id="4" name="Slika 6" descr="Slika na kojoj se prikazuje vanjski, biljka, tlo, obuća&#10;&#10;Opis je automatski generiran">
            <a:extLst>
              <a:ext uri="{FF2B5EF4-FFF2-40B4-BE49-F238E27FC236}">
                <a16:creationId xmlns:a16="http://schemas.microsoft.com/office/drawing/2014/main" id="{EC50E649-EC74-E636-4C07-7A124DE3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-436009" y="975048"/>
            <a:ext cx="6723363" cy="5042522"/>
          </a:xfrm>
          <a:prstGeom prst="rect">
            <a:avLst/>
          </a:prstGeom>
          <a:noFill/>
          <a:ln cap="flat">
            <a:noFill/>
          </a:ln>
          <a:effectLst>
            <a:outerShdw dist="50804" dir="5400000" algn="tl">
              <a:srgbClr val="000000">
                <a:alpha val="43137"/>
              </a:srgbClr>
            </a:outerShdw>
            <a:softEdge rad="1651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F88CC6-0A78-EC5B-E3E0-D673A3895E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7836" y="679920"/>
            <a:ext cx="4062331" cy="5196224"/>
          </a:xfrm>
        </p:spPr>
        <p:txBody>
          <a:bodyPr>
            <a:noAutofit/>
          </a:bodyPr>
          <a:lstStyle/>
          <a:p>
            <a:pPr lvl="0"/>
            <a:r>
              <a:rPr lang="hr-HR" sz="3200"/>
              <a:t>U ovogodišnjem projektu Zavičajne nastave ostvarili smo sve što smo planirali u našem programu. Lijepi pozdrav od 3d razreda Medicinske škole Pula i naših nastavnica voditeljica Kristine Ratajec i Betine Boban!</a:t>
            </a:r>
          </a:p>
        </p:txBody>
      </p:sp>
      <p:pic>
        <p:nvPicPr>
          <p:cNvPr id="3" name="Rezervirano mjesto sadržaja 4" descr="Slika na kojoj se prikazuje nebo, vanjski, odijevanje, osoba&#10;&#10;Opis je automatski generiran">
            <a:extLst>
              <a:ext uri="{FF2B5EF4-FFF2-40B4-BE49-F238E27FC236}">
                <a16:creationId xmlns:a16="http://schemas.microsoft.com/office/drawing/2014/main" id="{CDDE620D-FD08-323F-70E3-CE132E06B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29" y="956197"/>
            <a:ext cx="6559933" cy="4919947"/>
          </a:xfrm>
          <a:effectLst>
            <a:outerShdw dist="50804" dir="5400000" algn="tl">
              <a:srgbClr val="000000">
                <a:alpha val="43137"/>
              </a:srgbClr>
            </a:outerShdw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gradFill>
          <a:gsLst>
            <a:gs pos="87754">
              <a:srgbClr val="B4C7E7"/>
            </a:gs>
            <a:gs pos="68601">
              <a:srgbClr val="C3D2EC"/>
            </a:gs>
            <a:gs pos="46600">
              <a:srgbClr val="D3DEF1"/>
            </a:gs>
            <a:gs pos="0">
              <a:srgbClr val="F6F8FC"/>
            </a:gs>
            <a:gs pos="100000">
              <a:srgbClr val="ABC0E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6C716F25-4587-A165-64E7-2B5496F8585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22000">
                <a:srgbClr val="F6F8FC"/>
              </a:gs>
              <a:gs pos="100000">
                <a:srgbClr val="E6ECF7"/>
              </a:gs>
            </a:gsLst>
            <a:path path="rect">
              <a:fillToRect l="100000" t="100000"/>
            </a:path>
            <a:tileRect r="-100000" b="-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567A70E9-521D-3B32-378F-4D42D34B4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0342" y="640080"/>
            <a:ext cx="3734016" cy="3566160"/>
          </a:xfrm>
          <a:gradFill>
            <a:gsLst>
              <a:gs pos="0">
                <a:srgbClr val="F6F8FC"/>
              </a:gs>
              <a:gs pos="100000">
                <a:srgbClr val="E6ECF7"/>
              </a:gs>
            </a:gsLst>
            <a:lin ang="2700000"/>
          </a:gradFill>
        </p:spPr>
        <p:txBody>
          <a:bodyPr anchor="b"/>
          <a:lstStyle/>
          <a:p>
            <a:pPr lvl="0"/>
            <a:r>
              <a:rPr lang="en-US" sz="4200" dirty="0" err="1"/>
              <a:t>Učenici</a:t>
            </a:r>
            <a:r>
              <a:rPr lang="en-US" sz="4200" dirty="0"/>
              <a:t> </a:t>
            </a:r>
            <a:r>
              <a:rPr lang="en-US" sz="4200" dirty="0" err="1"/>
              <a:t>su</a:t>
            </a:r>
            <a:r>
              <a:rPr lang="en-US" sz="4200" dirty="0"/>
              <a:t> </a:t>
            </a:r>
            <a:r>
              <a:rPr lang="en-US" sz="4200" dirty="0" err="1"/>
              <a:t>učili</a:t>
            </a:r>
            <a:r>
              <a:rPr lang="en-US" sz="4200" dirty="0"/>
              <a:t> </a:t>
            </a:r>
            <a:r>
              <a:rPr lang="en-US" sz="4200" dirty="0" err="1"/>
              <a:t>pisati</a:t>
            </a:r>
            <a:r>
              <a:rPr lang="en-US" sz="4200" dirty="0"/>
              <a:t> </a:t>
            </a:r>
            <a:r>
              <a:rPr lang="en-US" sz="4200" dirty="0" err="1"/>
              <a:t>glagoljicu</a:t>
            </a:r>
            <a:r>
              <a:rPr lang="en-US" sz="4200" dirty="0"/>
              <a:t> </a:t>
            </a:r>
            <a:r>
              <a:rPr lang="en-US" sz="4200" dirty="0" err="1"/>
              <a:t>i</a:t>
            </a:r>
            <a:r>
              <a:rPr lang="en-US" sz="4200" dirty="0"/>
              <a:t> </a:t>
            </a:r>
            <a:r>
              <a:rPr lang="en-US" sz="4200" dirty="0" err="1"/>
              <a:t>na</a:t>
            </a:r>
            <a:r>
              <a:rPr lang="en-US" sz="4200" dirty="0"/>
              <a:t> </a:t>
            </a:r>
            <a:r>
              <a:rPr lang="en-US" sz="4200" dirty="0" err="1"/>
              <a:t>glagoljici</a:t>
            </a:r>
            <a:r>
              <a:rPr lang="en-US" sz="4200" dirty="0"/>
              <a:t> </a:t>
            </a:r>
            <a:r>
              <a:rPr lang="en-US" sz="4200" dirty="0" err="1"/>
              <a:t>motivirano</a:t>
            </a:r>
            <a:r>
              <a:rPr lang="en-US" sz="4200" dirty="0"/>
              <a:t> </a:t>
            </a:r>
            <a:r>
              <a:rPr lang="en-US" sz="4200" dirty="0" err="1"/>
              <a:t>ispisivali</a:t>
            </a:r>
            <a:r>
              <a:rPr lang="en-US" sz="4200" dirty="0"/>
              <a:t> </a:t>
            </a:r>
            <a:r>
              <a:rPr lang="en-US" sz="4200" dirty="0" err="1"/>
              <a:t>plakate</a:t>
            </a:r>
            <a:endParaRPr lang="en-US" sz="4200" dirty="0"/>
          </a:p>
        </p:txBody>
      </p:sp>
      <p:pic>
        <p:nvPicPr>
          <p:cNvPr id="4" name="Rezervirano mjesto sadržaja 4" descr="Slika na kojoj se prikazuje rukopis, u dvorani, odijevanje, učenje&#10;&#10;Opis je automatski generiran">
            <a:extLst>
              <a:ext uri="{FF2B5EF4-FFF2-40B4-BE49-F238E27FC236}">
                <a16:creationId xmlns:a16="http://schemas.microsoft.com/office/drawing/2014/main" id="{32EA67DF-E238-49F4-6775-A9109A831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5067" y="640080"/>
            <a:ext cx="4968264" cy="5842257"/>
          </a:xfrm>
          <a:ln w="9528">
            <a:solidFill>
              <a:srgbClr val="4472C4">
                <a:alpha val="89000"/>
              </a:srgbClr>
            </a:solidFill>
            <a:prstDash val="solid"/>
          </a:ln>
          <a:effectLst>
            <a:softEdge rad="762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507F81EF-A7D1-EB25-C47F-EA787352D31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69000">
                <a:srgbClr val="E6ECF7"/>
              </a:gs>
              <a:gs pos="100000">
                <a:srgbClr val="F6F8FC"/>
              </a:gs>
            </a:gsLst>
            <a:lin ang="2700000" scaled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9F4798B4-3DF9-4712-E3A6-9ACAC8D7D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31611" y="365119"/>
            <a:ext cx="2916533" cy="1388040"/>
          </a:xfrm>
          <a:gradFill>
            <a:gsLst>
              <a:gs pos="0">
                <a:srgbClr val="E6ECF7"/>
              </a:gs>
              <a:gs pos="100000">
                <a:srgbClr val="F6F8FC"/>
              </a:gs>
            </a:gsLst>
            <a:lin ang="2700000"/>
          </a:gradFill>
        </p:spPr>
        <p:txBody>
          <a:bodyPr/>
          <a:lstStyle/>
          <a:p>
            <a:pPr lvl="0"/>
            <a:r>
              <a:rPr lang="hr-HR" sz="2900"/>
              <a:t>Tijekom nastavne godine:</a:t>
            </a:r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7C0895EA-4C1D-755E-E948-5BD3D1E9F8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31611" y="2118280"/>
            <a:ext cx="3822191" cy="3135651"/>
          </a:xfrm>
          <a:gradFill>
            <a:gsLst>
              <a:gs pos="0">
                <a:srgbClr val="E6ECF7"/>
              </a:gs>
              <a:gs pos="100000">
                <a:srgbClr val="F6F8FC"/>
              </a:gs>
            </a:gsLst>
            <a:lin ang="2700000"/>
          </a:gradFill>
        </p:spPr>
        <p:txBody>
          <a:bodyPr/>
          <a:lstStyle/>
          <a:p>
            <a:pPr marL="0" lvl="0" indent="0">
              <a:buNone/>
            </a:pPr>
            <a:r>
              <a:rPr lang="hr-HR" sz="3200">
                <a:latin typeface="Calibri Light" pitchFamily="34"/>
                <a:ea typeface="Calibri Light" pitchFamily="34"/>
                <a:cs typeface="Calibri Light" pitchFamily="34"/>
              </a:rPr>
              <a:t>Koncentracija i  motiviranost kod izrade plakata nije nedostajala kod učenica 3d razreda</a:t>
            </a:r>
            <a:r>
              <a:rPr lang="hr-HR" sz="3600">
                <a:latin typeface="Calibri Light" pitchFamily="34"/>
                <a:ea typeface="Calibri Light" pitchFamily="34"/>
                <a:cs typeface="Calibri Light" pitchFamily="34"/>
              </a:rPr>
              <a:t>.</a:t>
            </a:r>
            <a:endParaRPr lang="en-US" sz="3600">
              <a:latin typeface="Calibri Light" pitchFamily="34"/>
              <a:ea typeface="Calibri Light" pitchFamily="34"/>
              <a:cs typeface="Calibri Light" pitchFamily="34"/>
            </a:endParaRPr>
          </a:p>
        </p:txBody>
      </p:sp>
      <p:pic>
        <p:nvPicPr>
          <p:cNvPr id="5" name="Rezervirano mjesto sadržaja 12" descr="Slika na kojoj se prikazuje rukopis, tekst, odijevanje, ploča za sastanke&#10;&#10;Opis je automatski generiran">
            <a:extLst>
              <a:ext uri="{FF2B5EF4-FFF2-40B4-BE49-F238E27FC236}">
                <a16:creationId xmlns:a16="http://schemas.microsoft.com/office/drawing/2014/main" id="{7195CC8C-0C44-17B5-FE95-6B8B13B3C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22" r="-1" b="12921"/>
          <a:stretch>
            <a:fillRect/>
          </a:stretch>
        </p:blipFill>
        <p:spPr>
          <a:xfrm>
            <a:off x="0" y="9"/>
            <a:ext cx="6936391" cy="6857990"/>
          </a:xfrm>
          <a:prstGeom prst="rect">
            <a:avLst/>
          </a:prstGeom>
          <a:solidFill>
            <a:srgbClr val="FFFFFF"/>
          </a:solidFill>
          <a:ln cap="flat">
            <a:noFill/>
          </a:ln>
          <a:effectLst>
            <a:softEdge rad="762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 shadeToTitle="1">
        <a:gradFill flip="none" rotWithShape="1">
          <a:gsLst>
            <a:gs pos="87754">
              <a:srgbClr val="B4C7E7"/>
            </a:gs>
            <a:gs pos="68601">
              <a:srgbClr val="C3D2EC"/>
            </a:gs>
            <a:gs pos="46600">
              <a:srgbClr val="D3DEF1"/>
            </a:gs>
            <a:gs pos="0">
              <a:srgbClr val="F6F8FC"/>
            </a:gs>
            <a:gs pos="100000">
              <a:srgbClr val="ABC0E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372429-AC61-68AE-C031-B0133F51C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83178" y="365129"/>
            <a:ext cx="4870624" cy="1265968"/>
          </a:xfrm>
        </p:spPr>
        <p:txBody>
          <a:bodyPr/>
          <a:lstStyle/>
          <a:p>
            <a:pPr lvl="0"/>
            <a:r>
              <a:rPr lang="hr-HR" sz="3200" dirty="0"/>
              <a:t>Učenice vježbaju pisati glagoljicu</a:t>
            </a:r>
          </a:p>
        </p:txBody>
      </p:sp>
      <p:pic>
        <p:nvPicPr>
          <p:cNvPr id="3" name="Rezervirano mjesto sadržaja 4" descr="Slika na kojoj se prikazuje stol, odijevanje, namještaj, rukopis&#10;&#10;Opis je automatski generiran">
            <a:extLst>
              <a:ext uri="{FF2B5EF4-FFF2-40B4-BE49-F238E27FC236}">
                <a16:creationId xmlns:a16="http://schemas.microsoft.com/office/drawing/2014/main" id="{4D2DB2FC-4987-3777-4EAF-6BE524B6F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7481" y="1699707"/>
            <a:ext cx="3594872" cy="4793163"/>
          </a:xfrm>
          <a:effectLst>
            <a:softEdge rad="88900"/>
          </a:effectLst>
        </p:spPr>
      </p:pic>
      <p:pic>
        <p:nvPicPr>
          <p:cNvPr id="4" name="Slika 6" descr="Slika na kojoj se prikazuje odijevanje, osoba, namještaj, u dvorani&#10;&#10;Opis je automatski generiran">
            <a:extLst>
              <a:ext uri="{FF2B5EF4-FFF2-40B4-BE49-F238E27FC236}">
                <a16:creationId xmlns:a16="http://schemas.microsoft.com/office/drawing/2014/main" id="{E8697E3B-5FD7-9FC1-33D8-95AF3C15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77" y="212890"/>
            <a:ext cx="4709982" cy="6279980"/>
          </a:xfrm>
          <a:prstGeom prst="rect">
            <a:avLst/>
          </a:prstGeom>
          <a:noFill/>
          <a:ln cap="flat">
            <a:noFill/>
          </a:ln>
          <a:effectLst>
            <a:softEdge rad="1016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gradFill flip="none" rotWithShape="1">
          <a:gsLst>
            <a:gs pos="10780">
              <a:srgbClr val="FFFFFF"/>
            </a:gs>
            <a:gs pos="74502">
              <a:srgbClr val="85CEE1"/>
            </a:gs>
            <a:gs pos="49516">
              <a:srgbClr val="D2EDF4"/>
            </a:gs>
            <a:gs pos="98527">
              <a:srgbClr val="3BB1CF"/>
            </a:gs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23F8FBAF-8F3A-C1A5-52E6-DDDF7F0D744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 flip="none" rotWithShape="1">
            <a:gsLst>
              <a:gs pos="75000">
                <a:srgbClr val="E9EFF8"/>
              </a:gs>
              <a:gs pos="50000">
                <a:srgbClr val="ECF1F9"/>
              </a:gs>
              <a:gs pos="0">
                <a:srgbClr val="F6F8FC">
                  <a:alpha val="62000"/>
                  <a:lumMod val="99000"/>
                </a:srgbClr>
              </a:gs>
              <a:gs pos="100000">
                <a:srgbClr val="E6ECF7"/>
              </a:gs>
            </a:gsLst>
            <a:path path="circle">
              <a:fillToRect l="100000" t="100000"/>
            </a:path>
            <a:tileRect r="-100000" b="-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FABB39E8-B7F2-78AC-A955-6EF2484B45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12" y="1286359"/>
            <a:ext cx="4333113" cy="4574688"/>
          </a:xfrm>
          <a:gradFill>
            <a:gsLst>
              <a:gs pos="0">
                <a:srgbClr val="E6ECF7"/>
              </a:gs>
              <a:gs pos="100000">
                <a:srgbClr val="F6F8FC"/>
              </a:gs>
            </a:gsLst>
            <a:lin ang="2700000"/>
          </a:gradFill>
        </p:spPr>
        <p:txBody>
          <a:bodyPr/>
          <a:lstStyle/>
          <a:p>
            <a:pPr lvl="0"/>
            <a:br>
              <a:rPr lang="hr-HR" sz="3600" dirty="0"/>
            </a:br>
            <a:r>
              <a:rPr lang="en-US" dirty="0"/>
              <a:t>I</a:t>
            </a:r>
            <a:r>
              <a:rPr lang="hr-HR" dirty="0" err="1"/>
              <a:t>zradili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hr-HR" dirty="0"/>
              <a:t> i označivače stranica! Učenici su najprije pisali na glagoljici naslov našeg projekta (Vita, vita naša škola gori </a:t>
            </a:r>
            <a:r>
              <a:rPr lang="hr-HR" dirty="0" err="1"/>
              <a:t>gre</a:t>
            </a:r>
            <a:r>
              <a:rPr lang="hr-HR" dirty="0"/>
              <a:t>) i nakon toga smo ih pažljivo izrezali kako bi bili uredni te ih plastificirali.</a:t>
            </a:r>
            <a:endParaRPr lang="en-US" dirty="0"/>
          </a:p>
        </p:txBody>
      </p:sp>
      <p:pic>
        <p:nvPicPr>
          <p:cNvPr id="4" name="Rezervirano mjesto sadržaja 12" descr="Slika na kojoj se prikazuje stol, odijevanje, osoba, namještaj&#10;&#10;Opis je automatski generiran">
            <a:extLst>
              <a:ext uri="{FF2B5EF4-FFF2-40B4-BE49-F238E27FC236}">
                <a16:creationId xmlns:a16="http://schemas.microsoft.com/office/drawing/2014/main" id="{57548C9D-DB51-D2B8-9F57-2424095572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90" b="20390"/>
          <a:stretch>
            <a:fillRect/>
          </a:stretch>
        </p:blipFill>
        <p:spPr>
          <a:xfrm>
            <a:off x="5183188" y="987426"/>
            <a:ext cx="6172196" cy="4873622"/>
          </a:xfrm>
          <a:gradFill>
            <a:gsLst>
              <a:gs pos="75000">
                <a:srgbClr val="E9EFF8"/>
              </a:gs>
              <a:gs pos="50000">
                <a:srgbClr val="ECF1F9"/>
              </a:gs>
              <a:gs pos="0">
                <a:srgbClr val="F6F8FC">
                  <a:alpha val="62000"/>
                  <a:lumMod val="99000"/>
                </a:srgbClr>
              </a:gs>
              <a:gs pos="100000">
                <a:srgbClr val="E6ECF7"/>
              </a:gs>
            </a:gsLst>
            <a:path path="circle">
              <a:fillToRect l="100000" t="100000"/>
            </a:path>
          </a:gradFill>
          <a:effectLst>
            <a:outerShdw dist="50804" dir="5400000" algn="tl">
              <a:srgbClr val="000000">
                <a:alpha val="43137"/>
              </a:srgbClr>
            </a:outerShdw>
            <a:softEdge rad="190500"/>
          </a:effectLst>
        </p:spPr>
      </p:pic>
      <p:sp>
        <p:nvSpPr>
          <p:cNvPr id="5" name="Rectangle 27">
            <a:extLst>
              <a:ext uri="{FF2B5EF4-FFF2-40B4-BE49-F238E27FC236}">
                <a16:creationId xmlns:a16="http://schemas.microsoft.com/office/drawing/2014/main" id="{40D3C940-35A9-E76E-314E-7B4EFD7F6194}"/>
              </a:ext>
            </a:extLst>
          </p:cNvPr>
          <p:cNvSpPr>
            <a:spLocks noMove="1" noResize="1"/>
          </p:cNvSpPr>
          <p:nvPr/>
        </p:nvSpPr>
        <p:spPr>
          <a:xfrm>
            <a:off x="438912" y="4544568"/>
            <a:ext cx="3414963" cy="18288"/>
          </a:xfrm>
          <a:prstGeom prst="rect">
            <a:avLst/>
          </a:prstGeom>
          <a:solidFill>
            <a:srgbClr val="D5D5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83825">
              <a:srgbClr val="E8EEF8"/>
            </a:gs>
            <a:gs pos="75000">
              <a:srgbClr val="E9EFF8"/>
            </a:gs>
            <a:gs pos="50000">
              <a:srgbClr val="ECF1F9"/>
            </a:gs>
            <a:gs pos="0">
              <a:srgbClr val="F6F8FC">
                <a:alpha val="62000"/>
                <a:lumMod val="99000"/>
              </a:srgbClr>
            </a:gs>
            <a:gs pos="100000">
              <a:srgbClr val="E6ECF7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5477449D-DCB9-2C2D-C1FB-254168466DA4}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Rezervirano mjesto sadržaja 8" descr="Slika na kojoj se prikazuje tekst, u dvorani, zid, stol&#10;&#10;Opis je automatski generiran">
            <a:extLst>
              <a:ext uri="{FF2B5EF4-FFF2-40B4-BE49-F238E27FC236}">
                <a16:creationId xmlns:a16="http://schemas.microsoft.com/office/drawing/2014/main" id="{B84FE9A2-D3F4-F8D7-9B70-9F9E338F2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093" y="131161"/>
            <a:ext cx="8377266" cy="6595676"/>
          </a:xfrm>
          <a:effectLst>
            <a:outerShdw dist="50804" dir="10800000" algn="tl">
              <a:srgbClr val="000000">
                <a:alpha val="71000"/>
              </a:srgbClr>
            </a:outerShdw>
            <a:softEdge rad="2286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53000">
              <a:srgbClr val="F6F8FC">
                <a:alpha val="62000"/>
                <a:lumMod val="99000"/>
              </a:srgbClr>
            </a:gs>
            <a:gs pos="100000">
              <a:srgbClr val="E6ECF7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E88F13-FC5A-17AE-9181-E574B3FC3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72338" y="479876"/>
            <a:ext cx="9980909" cy="1325559"/>
          </a:xfrm>
        </p:spPr>
        <p:txBody>
          <a:bodyPr/>
          <a:lstStyle/>
          <a:p>
            <a:pPr lvl="0"/>
            <a:r>
              <a:rPr lang="hr-HR" sz="3600" dirty="0"/>
              <a:t>Izlet u </a:t>
            </a:r>
            <a:r>
              <a:rPr lang="hr-HR" sz="3600" dirty="0" err="1"/>
              <a:t>Roč</a:t>
            </a:r>
            <a:r>
              <a:rPr lang="hr-HR" sz="3600" dirty="0"/>
              <a:t> i Hum povodom našeg projekta u sklopu Zavičajne nastave: ulazak u </a:t>
            </a:r>
            <a:r>
              <a:rPr lang="hr-HR" sz="3600" dirty="0" err="1"/>
              <a:t>Roč</a:t>
            </a:r>
            <a:r>
              <a:rPr lang="hr-HR" sz="3600" dirty="0"/>
              <a:t> uz pratnju vodiča</a:t>
            </a:r>
          </a:p>
        </p:txBody>
      </p:sp>
      <p:pic>
        <p:nvPicPr>
          <p:cNvPr id="3" name="Rezervirano mjesto sadržaja 4" descr="Slika na kojoj se prikazuje vanjski, zgrada, nebo, kamen&#10;&#10;Opis je automatski generiran">
            <a:extLst>
              <a:ext uri="{FF2B5EF4-FFF2-40B4-BE49-F238E27FC236}">
                <a16:creationId xmlns:a16="http://schemas.microsoft.com/office/drawing/2014/main" id="{31F01A76-DD59-EB0B-672F-80CAC790F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315" y="1805435"/>
            <a:ext cx="8539566" cy="4878280"/>
          </a:xfrm>
          <a:effectLst>
            <a:outerShdw dist="50804" dir="5400000" algn="tl">
              <a:srgbClr val="000000">
                <a:alpha val="43137"/>
              </a:srgbClr>
            </a:outerShdw>
            <a:softEdge rad="2159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gradFill flip="none" rotWithShape="1"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E1C357-337C-FFBA-FFE3-FB0F36225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8306" y="365129"/>
            <a:ext cx="6955438" cy="1253816"/>
          </a:xfrm>
        </p:spPr>
        <p:txBody>
          <a:bodyPr anchorCtr="1"/>
          <a:lstStyle/>
          <a:p>
            <a:pPr lvl="0" algn="ctr"/>
            <a:r>
              <a:rPr lang="hr-HR" sz="3200"/>
              <a:t>Mali, zajednički predah pod ladonjom u Roču</a:t>
            </a:r>
          </a:p>
        </p:txBody>
      </p:sp>
      <p:pic>
        <p:nvPicPr>
          <p:cNvPr id="3" name="Rezervirano mjesto sadržaja 8" descr="Slika na kojoj se prikazuje vanjski, odijevanje, nebo, trava&#10;&#10;Opis je automatski generiran">
            <a:extLst>
              <a:ext uri="{FF2B5EF4-FFF2-40B4-BE49-F238E27FC236}">
                <a16:creationId xmlns:a16="http://schemas.microsoft.com/office/drawing/2014/main" id="{C90E8BF3-7665-A71F-A34C-A0972C17E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053" y="1825625"/>
            <a:ext cx="7731893" cy="4351338"/>
          </a:xfrm>
          <a:effectLst>
            <a:outerShdw dist="50804" dir="5400000" algn="tl">
              <a:srgbClr val="000000">
                <a:alpha val="43137"/>
              </a:srgbClr>
            </a:outerShdw>
            <a:softEdge rad="762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gradFill>
          <a:gsLst>
            <a:gs pos="88000">
              <a:schemeClr val="tx2">
                <a:lumMod val="60000"/>
                <a:lumOff val="40000"/>
              </a:schemeClr>
            </a:gs>
            <a:gs pos="100000">
              <a:srgbClr val="E8EEF8"/>
            </a:gs>
            <a:gs pos="76000">
              <a:srgbClr val="E9EFF8"/>
            </a:gs>
            <a:gs pos="100000">
              <a:srgbClr val="E6ECF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0" descr="Slika na kojoj se prikazuje Ljudsko lice, odijevanje, osoba, zid&#10;&#10;Opis je automatski generiran">
            <a:extLst>
              <a:ext uri="{FF2B5EF4-FFF2-40B4-BE49-F238E27FC236}">
                <a16:creationId xmlns:a16="http://schemas.microsoft.com/office/drawing/2014/main" id="{80BC0FDE-0068-1F1F-BB5E-3EBC2C6C2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-694039" y="857251"/>
            <a:ext cx="6858000" cy="5143499"/>
          </a:xfrm>
          <a:prstGeom prst="rect">
            <a:avLst/>
          </a:prstGeom>
          <a:noFill/>
          <a:ln cap="flat">
            <a:noFill/>
          </a:ln>
          <a:effectLst>
            <a:outerShdw dist="50804" dir="5400000" algn="tl">
              <a:srgbClr val="000000">
                <a:alpha val="43137"/>
              </a:srgbClr>
            </a:outerShdw>
            <a:softEdge rad="114300"/>
          </a:effectLst>
        </p:spPr>
      </p:pic>
      <p:sp>
        <p:nvSpPr>
          <p:cNvPr id="3" name="Rezervirano mjesto sadržaja 12">
            <a:extLst>
              <a:ext uri="{FF2B5EF4-FFF2-40B4-BE49-F238E27FC236}">
                <a16:creationId xmlns:a16="http://schemas.microsoft.com/office/drawing/2014/main" id="{5B77D602-5033-B172-3951-D78607F119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96420" y="569625"/>
            <a:ext cx="3411681" cy="1528995"/>
          </a:xfrm>
          <a:noFill/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hr-HR" sz="3600" dirty="0">
                <a:latin typeface="Calibri Light" pitchFamily="34"/>
                <a:ea typeface="Calibri Light" pitchFamily="34"/>
                <a:cs typeface="Calibri Light" pitchFamily="34"/>
              </a:rPr>
              <a:t>Posjetili smo glagoljašku tiskaru</a:t>
            </a:r>
          </a:p>
        </p:txBody>
      </p:sp>
      <p:pic>
        <p:nvPicPr>
          <p:cNvPr id="4" name="Slika 18" descr="Slika na kojoj se prikazuje odijevanje, osoba, čovjek, zgrada&#10;&#10;Opis je automatski generiran">
            <a:extLst>
              <a:ext uri="{FF2B5EF4-FFF2-40B4-BE49-F238E27FC236}">
                <a16:creationId xmlns:a16="http://schemas.microsoft.com/office/drawing/2014/main" id="{83BFC652-6E11-E817-7F70-385E89763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438" y="2582850"/>
            <a:ext cx="6584347" cy="3705523"/>
          </a:xfrm>
          <a:prstGeom prst="rect">
            <a:avLst/>
          </a:prstGeom>
          <a:noFill/>
          <a:ln cap="flat">
            <a:noFill/>
          </a:ln>
          <a:effectLst>
            <a:outerShdw dist="50804" dir="5400000" algn="tl">
              <a:srgbClr val="000000">
                <a:alpha val="43137"/>
              </a:srgbClr>
            </a:outerShdw>
            <a:softEdge rad="1524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2E496CA0BAF40BE961FAF688E9C2F" ma:contentTypeVersion="9" ma:contentTypeDescription="Create a new document." ma:contentTypeScope="" ma:versionID="55a4e9b4525f87470f0bb6209e352316">
  <xsd:schema xmlns:xsd="http://www.w3.org/2001/XMLSchema" xmlns:xs="http://www.w3.org/2001/XMLSchema" xmlns:p="http://schemas.microsoft.com/office/2006/metadata/properties" xmlns:ns3="83874970-39ea-4ece-9cbf-eaa45891ec7c" xmlns:ns4="a04c2237-5f48-4a1c-82e9-e285bab9c3fe" targetNamespace="http://schemas.microsoft.com/office/2006/metadata/properties" ma:root="true" ma:fieldsID="6ae10e5cccc76b53242d14e8033fb5d1" ns3:_="" ns4:_="">
    <xsd:import namespace="83874970-39ea-4ece-9cbf-eaa45891ec7c"/>
    <xsd:import namespace="a04c2237-5f48-4a1c-82e9-e285bab9c3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SearchProperties" minOccurs="0"/>
                <xsd:element ref="ns4:MediaServiceDateTaken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74970-39ea-4ece-9cbf-eaa45891ec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c2237-5f48-4a1c-82e9-e285bab9c3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4c2237-5f48-4a1c-82e9-e285bab9c3fe" xsi:nil="true"/>
  </documentManagement>
</p:properties>
</file>

<file path=customXml/itemProps1.xml><?xml version="1.0" encoding="utf-8"?>
<ds:datastoreItem xmlns:ds="http://schemas.openxmlformats.org/officeDocument/2006/customXml" ds:itemID="{27DFB2D4-E5E8-4687-B53D-8B24245449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166D44-015B-4926-A276-F18633790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874970-39ea-4ece-9cbf-eaa45891ec7c"/>
    <ds:schemaRef ds:uri="a04c2237-5f48-4a1c-82e9-e285bab9c3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A3F09C-3C15-4384-8D8C-87EA45BA3518}">
  <ds:schemaRefs>
    <ds:schemaRef ds:uri="http://schemas.microsoft.com/office/2006/metadata/properties"/>
    <ds:schemaRef ds:uri="83874970-39ea-4ece-9cbf-eaa45891ec7c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04c2237-5f48-4a1c-82e9-e285bab9c3f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231</TotalTime>
  <Words>173</Words>
  <Application>Microsoft Office PowerPoint</Application>
  <PresentationFormat>Široki zaslon</PresentationFormat>
  <Paragraphs>16</Paragraphs>
  <Slides>15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sustava Office</vt:lpstr>
      <vt:lpstr>Vita, vita naša škola gori gre!</vt:lpstr>
      <vt:lpstr>Učenici su učili pisati glagoljicu i na glagoljici motivirano ispisivali plakate</vt:lpstr>
      <vt:lpstr>Tijekom nastavne godine:</vt:lpstr>
      <vt:lpstr>Učenice vježbaju pisati glagoljicu</vt:lpstr>
      <vt:lpstr> Izradili smo i označivače stranica! Učenici su najprije pisali na glagoljici naslov našeg projekta (Vita, vita naša škola gori gre) i nakon toga smo ih pažljivo izrezali kako bi bili uredni te ih plastificirali.</vt:lpstr>
      <vt:lpstr>PowerPoint prezentacija</vt:lpstr>
      <vt:lpstr>Izlet u Roč i Hum povodom našeg projekta u sklopu Zavičajne nastave: ulazak u Roč uz pratnju vodiča</vt:lpstr>
      <vt:lpstr>Mali, zajednički predah pod ladonjom u Roču</vt:lpstr>
      <vt:lpstr>PowerPoint prezentacija</vt:lpstr>
      <vt:lpstr>PowerPoint prezentacija</vt:lpstr>
      <vt:lpstr>Bili smo i na radionici izrade fresaka</vt:lpstr>
      <vt:lpstr>PowerPoint prezentacija</vt:lpstr>
      <vt:lpstr>Učenici oslikavaju fresku</vt:lpstr>
      <vt:lpstr>Razgledavanje najmanjeg grada na svijetu - Huma</vt:lpstr>
      <vt:lpstr>U ovogodišnjem projektu Zavičajne nastave ostvarili smo sve što smo planirali u našem programu. Lijepi pozdrav od 3d razreda Medicinske škole Pula i naših nastavnica voditeljica Kristine Ratajec i Betine Boban!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Vita, vita naša škola gori gre!</dc:title>
  <dc:creator>Kristina Ratajec</dc:creator>
  <cp:lastModifiedBy>Kristina Ratajec</cp:lastModifiedBy>
  <cp:revision>10</cp:revision>
  <dcterms:created xsi:type="dcterms:W3CDTF">2024-05-01T06:11:56Z</dcterms:created>
  <dcterms:modified xsi:type="dcterms:W3CDTF">2024-05-11T07:08:34Z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0x0101006022E496CA0BAF40BE961FAF688E9C2F</vt:lpwstr>
  </property>
</Properties>
</file>