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76" r:id="rId4"/>
  </p:sldMasterIdLst>
  <p:notesMasterIdLst>
    <p:notesMasterId r:id="rId24"/>
  </p:notesMasterIdLst>
  <p:handoutMasterIdLst>
    <p:handoutMasterId r:id="rId25"/>
  </p:handoutMasterIdLst>
  <p:sldIdLst>
    <p:sldId id="256" r:id="rId5"/>
    <p:sldId id="257" r:id="rId6"/>
    <p:sldId id="258" r:id="rId7"/>
    <p:sldId id="259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1" r:id="rId18"/>
    <p:sldId id="270" r:id="rId19"/>
    <p:sldId id="274" r:id="rId20"/>
    <p:sldId id="272" r:id="rId21"/>
    <p:sldId id="273" r:id="rId22"/>
    <p:sldId id="260" r:id="rId23"/>
  </p:sldIdLst>
  <p:sldSz cx="12192000" cy="6858000"/>
  <p:notesSz cx="6858000" cy="9144000"/>
  <p:defaultTextStyle>
    <a:defPPr rtl="0">
      <a:defRPr lang="hr-h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62DC359-B0F9-49F9-9605-FEB1136AD2B4}" v="1" dt="2024-05-21T20:17:42.9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6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300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>
            <a:extLst>
              <a:ext uri="{FF2B5EF4-FFF2-40B4-BE49-F238E27FC236}">
                <a16:creationId xmlns:a16="http://schemas.microsoft.com/office/drawing/2014/main" id="{9AB892A7-9BAD-4E6F-92CB-FA7BA936AA6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A258A8C6-25D1-4380-B26C-05D57BF78CA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B64467-3468-4502-99D4-21A920C4FDBD}" type="datetimeFigureOut">
              <a:rPr lang="hr-HR" smtClean="0"/>
              <a:t>22.05.2024.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2D5CEC44-5E76-4481-AF2F-147E7F8649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7D497DE0-DAA5-448B-A3B9-225C0E2AAD7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3DFCC8-D267-4A5F-971B-49744892D02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628740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 dirty="0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309F85-64B9-4EC4-A1BE-68CCEA5E80FF}" type="datetimeFigureOut">
              <a:rPr lang="hr-HR" smtClean="0"/>
              <a:t>22.05.2024.</a:t>
            </a:fld>
            <a:endParaRPr lang="hr-HR" dirty="0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 dirty="0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 noProof="0" dirty="0"/>
              <a:t>Uređivanje stilova teksta matrice</a:t>
            </a:r>
            <a:endParaRPr lang="hr-HR" dirty="0"/>
          </a:p>
          <a:p>
            <a:pPr lvl="1"/>
            <a:r>
              <a:rPr lang="hr-HR" dirty="0"/>
              <a:t>Druga razina</a:t>
            </a:r>
          </a:p>
          <a:p>
            <a:pPr lvl="2"/>
            <a:r>
              <a:rPr lang="hr-HR" dirty="0"/>
              <a:t>Treća razina</a:t>
            </a:r>
          </a:p>
          <a:p>
            <a:pPr lvl="3"/>
            <a:r>
              <a:rPr lang="hr-HR" dirty="0"/>
              <a:t>Četvrta razina</a:t>
            </a:r>
          </a:p>
          <a:p>
            <a:pPr lvl="4"/>
            <a:r>
              <a:rPr lang="hr-HR" dirty="0"/>
              <a:t>Peta razina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 dirty="0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AF8DFE-ABF0-46F7-9888-F047196EF031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615770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AF8DFE-ABF0-46F7-9888-F047196EF031}" type="slidenum">
              <a:rPr lang="hr-HR" smtClean="0"/>
              <a:t>1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4692213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AF8DFE-ABF0-46F7-9888-F047196EF031}" type="slidenum">
              <a:rPr lang="hr-HR" smtClean="0"/>
              <a:t>2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7848176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AF8DFE-ABF0-46F7-9888-F047196EF031}" type="slidenum">
              <a:rPr lang="hr-HR" smtClean="0"/>
              <a:t>3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830000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AF8DFE-ABF0-46F7-9888-F047196EF031}" type="slidenum">
              <a:rPr lang="hr-HR" smtClean="0"/>
              <a:t>4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6510825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AF8DFE-ABF0-46F7-9888-F047196EF031}" type="slidenum">
              <a:rPr lang="hr-HR" smtClean="0"/>
              <a:t>19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798689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utnik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rtlCol="0"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pPr rtl="0"/>
            <a:r>
              <a:rPr lang="hr-HR" noProof="0"/>
              <a:t>Kliknite da biste uredili stil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 rtlCol="0"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hr-HR" noProof="0"/>
              <a:t>Kliknite da biste uredili stil podnaslova matrice</a:t>
            </a:r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/>
            <a:fld id="{3FE8220B-3C5B-44B6-A063-5E860D2C2DD9}" type="datetime1">
              <a:rPr lang="hr-HR" noProof="0" smtClean="0"/>
              <a:t>22.05.2024.</a:t>
            </a:fld>
            <a:endParaRPr lang="hr-HR" noProof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/>
            <a:r>
              <a:rPr lang="hr-HR" noProof="0"/>
              <a:t>
              </a:t>
            </a:r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/>
            <a:fld id="{6D22F896-40B5-4ADD-8801-0D06FADFA095}" type="slidenum">
              <a:rPr lang="hr-HR" noProof="0" smtClean="0"/>
              <a:t>‹#›</a:t>
            </a:fld>
            <a:endParaRPr lang="hr-HR" noProof="0"/>
          </a:p>
        </p:txBody>
      </p:sp>
      <p:cxnSp>
        <p:nvCxnSpPr>
          <p:cNvPr id="8" name="Ravni poveznik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178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 noProof="0"/>
              <a:t>Kliknite da biste uredili stil naslova matrice</a:t>
            </a:r>
          </a:p>
        </p:txBody>
      </p:sp>
      <p:sp>
        <p:nvSpPr>
          <p:cNvPr id="3" name="Okomiti tekst s rezerviranim mjestom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hr-HR" noProof="0"/>
              <a:t>Uređivanje stilova teksta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</a:t>
            </a:r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5D41811-811A-484F-8720-B2B6B6DF29D6}" type="datetime1">
              <a:rPr lang="hr-HR" noProof="0" smtClean="0"/>
              <a:t>22.05.2024.</a:t>
            </a:fld>
            <a:endParaRPr lang="hr-HR" noProof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r-HR" noProof="0"/>
              <a:t>
              </a:t>
            </a:r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hr-HR" noProof="0" smtClean="0"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43552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 rtlCol="0"/>
          <a:lstStyle/>
          <a:p>
            <a:pPr rtl="0"/>
            <a:r>
              <a:rPr lang="hr-HR" noProof="0"/>
              <a:t>Kliknite da biste uredili stil naslova matrice</a:t>
            </a:r>
          </a:p>
        </p:txBody>
      </p:sp>
      <p:sp>
        <p:nvSpPr>
          <p:cNvPr id="3" name="Okomiti tekst s rezerviranim mjestom 2"/>
          <p:cNvSpPr>
            <a:spLocks noGrp="1"/>
          </p:cNvSpPr>
          <p:nvPr>
            <p:ph type="body" orient="vert" idx="1" hasCustomPrompt="1"/>
          </p:nvPr>
        </p:nvSpPr>
        <p:spPr>
          <a:xfrm>
            <a:off x="1143000" y="762000"/>
            <a:ext cx="7429500" cy="5410200"/>
          </a:xfrm>
        </p:spPr>
        <p:txBody>
          <a:bodyPr vert="eaVert" rtlCol="0"/>
          <a:lstStyle/>
          <a:p>
            <a:pPr lvl="0" rtl="0"/>
            <a:r>
              <a:rPr lang="hr-HR" noProof="0"/>
              <a:t>Uređivanje stilova teksta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</a:t>
            </a:r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DF65A89-7D95-462C-8950-34275291BB88}" type="datetime1">
              <a:rPr lang="hr-HR" noProof="0" smtClean="0"/>
              <a:t>22.05.2024.</a:t>
            </a:fld>
            <a:endParaRPr lang="hr-HR" noProof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r-HR" noProof="0"/>
              <a:t>
              </a:t>
            </a:r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hr-HR" noProof="0" smtClean="0"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1994763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 noProof="0"/>
              <a:t>Kliknite da biste uredili stil naslova matrice</a:t>
            </a:r>
          </a:p>
        </p:txBody>
      </p:sp>
      <p:sp>
        <p:nvSpPr>
          <p:cNvPr id="3" name="Rezervirano mjesto za sadržaj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hr-HR" noProof="0"/>
              <a:t>Uređivanje stilova teksta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</a:t>
            </a:r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962B34-83CA-4CA5-B726-7B535F611222}" type="datetime1">
              <a:rPr lang="hr-HR" noProof="0" smtClean="0"/>
              <a:t>22.05.2024.</a:t>
            </a:fld>
            <a:endParaRPr lang="hr-HR" noProof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r-HR" noProof="0"/>
              <a:t>
              </a:t>
            </a:r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hr-HR" noProof="0" smtClean="0"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3472039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rtlCol="0"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pPr rtl="0"/>
            <a:r>
              <a:rPr lang="hr-HR" noProof="0"/>
              <a:t>Kliknite da biste uredili stil naslova matrice</a:t>
            </a:r>
          </a:p>
        </p:txBody>
      </p:sp>
      <p:sp>
        <p:nvSpPr>
          <p:cNvPr id="3" name="Rezervirano mjesto za tekst 2"/>
          <p:cNvSpPr>
            <a:spLocks noGrp="1"/>
          </p:cNvSpPr>
          <p:nvPr>
            <p:ph type="body" idx="1" hasCustomPrompt="1"/>
          </p:nvPr>
        </p:nvSpPr>
        <p:spPr>
          <a:xfrm>
            <a:off x="1709928" y="4154520"/>
            <a:ext cx="8769096" cy="1363806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r-HR" noProof="0"/>
              <a:t>Uređivanje stilova teksta matrice</a:t>
            </a:r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CD35EE4-7CC3-448D-AB12-CA8E5ABAB1AF}" type="datetime1">
              <a:rPr lang="hr-HR" noProof="0" smtClean="0"/>
              <a:t>22.05.2024.</a:t>
            </a:fld>
            <a:endParaRPr lang="hr-HR" noProof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r-HR" noProof="0"/>
              <a:t>
              </a:t>
            </a:r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hr-HR" noProof="0" smtClean="0"/>
              <a:t>‹#›</a:t>
            </a:fld>
            <a:endParaRPr lang="hr-HR" noProof="0"/>
          </a:p>
        </p:txBody>
      </p:sp>
      <p:cxnSp>
        <p:nvCxnSpPr>
          <p:cNvPr id="7" name="Ravni poveznik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9360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slov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 noProof="0"/>
              <a:t>Kliknite da biste uredili stil naslova matrice</a:t>
            </a:r>
          </a:p>
        </p:txBody>
      </p:sp>
      <p:sp>
        <p:nvSpPr>
          <p:cNvPr id="3" name="Rezervirano mjesto za sadržaj 2"/>
          <p:cNvSpPr>
            <a:spLocks noGrp="1"/>
          </p:cNvSpPr>
          <p:nvPr>
            <p:ph sz="half" idx="1" hasCustomPrompt="1"/>
          </p:nvPr>
        </p:nvSpPr>
        <p:spPr>
          <a:xfrm>
            <a:off x="1143000" y="2057399"/>
            <a:ext cx="4754880" cy="4023360"/>
          </a:xfrm>
        </p:spPr>
        <p:txBody>
          <a:bodyPr rtlCol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hr-HR" noProof="0"/>
              <a:t>Uređivanje stilova teksta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</a:t>
            </a:r>
          </a:p>
        </p:txBody>
      </p:sp>
      <p:sp>
        <p:nvSpPr>
          <p:cNvPr id="4" name="Rezervirano mjesto za sadržaj 3"/>
          <p:cNvSpPr>
            <a:spLocks noGrp="1"/>
          </p:cNvSpPr>
          <p:nvPr>
            <p:ph sz="half" idx="2" hasCustomPrompt="1"/>
          </p:nvPr>
        </p:nvSpPr>
        <p:spPr>
          <a:xfrm>
            <a:off x="6267612" y="2057400"/>
            <a:ext cx="4754880" cy="4023360"/>
          </a:xfrm>
        </p:spPr>
        <p:txBody>
          <a:bodyPr rtlCol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hr-HR" noProof="0"/>
              <a:t>Uređivanje stilova teksta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</a:t>
            </a:r>
          </a:p>
        </p:txBody>
      </p:sp>
      <p:sp>
        <p:nvSpPr>
          <p:cNvPr id="5" name="Rezervirano mjesto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CB24EB5-9495-4D09-B230-8857902E98FB}" type="datetime1">
              <a:rPr lang="hr-HR" noProof="0" smtClean="0"/>
              <a:t>22.05.2024.</a:t>
            </a:fld>
            <a:endParaRPr lang="hr-HR" noProof="0"/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r-HR" noProof="0"/>
              <a:t>
              </a:t>
            </a:r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hr-HR" noProof="0" smtClean="0"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2181670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slov 9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 noProof="0"/>
              <a:t>Kliknite da biste uredili stil naslova matrice</a:t>
            </a:r>
          </a:p>
        </p:txBody>
      </p:sp>
      <p:sp>
        <p:nvSpPr>
          <p:cNvPr id="3" name="Rezervirano mjesto za tekst 2"/>
          <p:cNvSpPr>
            <a:spLocks noGrp="1"/>
          </p:cNvSpPr>
          <p:nvPr>
            <p:ph type="body" idx="1" hasCustomPrompt="1"/>
          </p:nvPr>
        </p:nvSpPr>
        <p:spPr>
          <a:xfrm>
            <a:off x="1143000" y="2001511"/>
            <a:ext cx="4754880" cy="77724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r-HR" noProof="0"/>
              <a:t>Uređivanje stilova teksta matrice</a:t>
            </a:r>
          </a:p>
        </p:txBody>
      </p:sp>
      <p:sp>
        <p:nvSpPr>
          <p:cNvPr id="4" name="Rezervirano mjesto za sadržaj 3"/>
          <p:cNvSpPr>
            <a:spLocks noGrp="1"/>
          </p:cNvSpPr>
          <p:nvPr>
            <p:ph sz="half" idx="2" hasCustomPrompt="1"/>
          </p:nvPr>
        </p:nvSpPr>
        <p:spPr>
          <a:xfrm>
            <a:off x="1143000" y="2721483"/>
            <a:ext cx="4754880" cy="3383280"/>
          </a:xfrm>
        </p:spPr>
        <p:txBody>
          <a:bodyPr rtlCol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hr-HR" noProof="0"/>
              <a:t>Uređivanje stilova teksta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</a:t>
            </a:r>
          </a:p>
        </p:txBody>
      </p:sp>
      <p:sp>
        <p:nvSpPr>
          <p:cNvPr id="5" name="Rezervirano mjesto za tekst 4"/>
          <p:cNvSpPr>
            <a:spLocks noGrp="1"/>
          </p:cNvSpPr>
          <p:nvPr>
            <p:ph type="body" sz="quarter" idx="3" hasCustomPrompt="1"/>
          </p:nvPr>
        </p:nvSpPr>
        <p:spPr>
          <a:xfrm>
            <a:off x="6269173" y="1999032"/>
            <a:ext cx="4754880" cy="77724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r-HR" noProof="0"/>
              <a:t>Uređivanje stilova teksta matrice</a:t>
            </a:r>
          </a:p>
        </p:txBody>
      </p:sp>
      <p:sp>
        <p:nvSpPr>
          <p:cNvPr id="6" name="Rezervirano mjesto za sadržaj 5"/>
          <p:cNvSpPr>
            <a:spLocks noGrp="1"/>
          </p:cNvSpPr>
          <p:nvPr>
            <p:ph sz="quarter" idx="4" hasCustomPrompt="1"/>
          </p:nvPr>
        </p:nvSpPr>
        <p:spPr>
          <a:xfrm>
            <a:off x="6269173" y="2719322"/>
            <a:ext cx="4754880" cy="3383280"/>
          </a:xfrm>
        </p:spPr>
        <p:txBody>
          <a:bodyPr rtlCol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hr-HR" noProof="0"/>
              <a:t>Uređivanje stilova teksta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</a:t>
            </a:r>
          </a:p>
        </p:txBody>
      </p:sp>
      <p:sp>
        <p:nvSpPr>
          <p:cNvPr id="7" name="Rezervirano mjesto za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56B814F-2BBC-4EA6-B6ED-8BB9E2F67DD1}" type="datetime1">
              <a:rPr lang="hr-HR" noProof="0" smtClean="0"/>
              <a:t>22.05.2024.</a:t>
            </a:fld>
            <a:endParaRPr lang="hr-HR" noProof="0"/>
          </a:p>
        </p:txBody>
      </p:sp>
      <p:sp>
        <p:nvSpPr>
          <p:cNvPr id="8" name="Rezervirano mjesto za podnožje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r-HR" noProof="0"/>
              <a:t>
              </a:t>
            </a:r>
          </a:p>
        </p:txBody>
      </p:sp>
      <p:sp>
        <p:nvSpPr>
          <p:cNvPr id="9" name="Rezervirano mjesto za broj slajd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hr-HR" noProof="0" smtClean="0"/>
              <a:pPr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1963352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 noProof="0"/>
              <a:t>Kliknite da biste uredili stil naslova matrice</a:t>
            </a:r>
          </a:p>
        </p:txBody>
      </p:sp>
      <p:sp>
        <p:nvSpPr>
          <p:cNvPr id="3" name="Rezervirano mjesto za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F15D9A1-2697-4F73-BD96-ACF824B2E841}" type="datetime1">
              <a:rPr lang="hr-HR" noProof="0" smtClean="0"/>
              <a:t>22.05.2024.</a:t>
            </a:fld>
            <a:endParaRPr lang="hr-HR" noProof="0"/>
          </a:p>
        </p:txBody>
      </p:sp>
      <p:sp>
        <p:nvSpPr>
          <p:cNvPr id="4" name="Rezervirano mjesto za podnožj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r-HR" noProof="0"/>
              <a:t>
              </a:t>
            </a:r>
          </a:p>
        </p:txBody>
      </p:sp>
      <p:sp>
        <p:nvSpPr>
          <p:cNvPr id="5" name="Rezervirano mjesto za broj slajd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hr-HR" noProof="0" smtClean="0"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30054287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D0D3886-0D50-4AC0-8649-FDF9CFC6B267}" type="datetime1">
              <a:rPr lang="hr-HR" noProof="0" smtClean="0"/>
              <a:t>22.05.2024.</a:t>
            </a:fld>
            <a:endParaRPr lang="hr-HR" noProof="0"/>
          </a:p>
        </p:txBody>
      </p:sp>
      <p:sp>
        <p:nvSpPr>
          <p:cNvPr id="3" name="Rezervirano mjesto za podnožje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r-HR" noProof="0"/>
              <a:t>
              </a:t>
            </a:r>
          </a:p>
        </p:txBody>
      </p:sp>
      <p:sp>
        <p:nvSpPr>
          <p:cNvPr id="4" name="Rezervirano mjesto za broj slajd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hr-HR" noProof="0" smtClean="0"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98825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rtlCol="0"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pPr rtl="0"/>
            <a:r>
              <a:rPr lang="hr-HR" noProof="0"/>
              <a:t>Kliknite da biste uredili stil naslova matrice</a:t>
            </a:r>
          </a:p>
        </p:txBody>
      </p:sp>
      <p:sp>
        <p:nvSpPr>
          <p:cNvPr id="3" name="Rezervirano mjesto za sadržaj 2"/>
          <p:cNvSpPr>
            <a:spLocks noGrp="1"/>
          </p:cNvSpPr>
          <p:nvPr>
            <p:ph idx="1" hasCustomPrompt="1"/>
          </p:nvPr>
        </p:nvSpPr>
        <p:spPr>
          <a:xfrm>
            <a:off x="5852159" y="1097280"/>
            <a:ext cx="5212080" cy="4663440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hr-HR" noProof="0"/>
              <a:t>Uređivanje stilova teksta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</a:t>
            </a:r>
          </a:p>
        </p:txBody>
      </p:sp>
      <p:sp>
        <p:nvSpPr>
          <p:cNvPr id="4" name="Rezervirano mjesto za tekst 3"/>
          <p:cNvSpPr>
            <a:spLocks noGrp="1"/>
          </p:cNvSpPr>
          <p:nvPr>
            <p:ph type="body" sz="half" idx="2" hasCustomPrompt="1"/>
          </p:nvPr>
        </p:nvSpPr>
        <p:spPr>
          <a:xfrm>
            <a:off x="1143000" y="2834640"/>
            <a:ext cx="3931920" cy="301752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hr-HR" noProof="0"/>
              <a:t>Uređivanje stilova teksta matrice</a:t>
            </a:r>
          </a:p>
        </p:txBody>
      </p:sp>
      <p:sp>
        <p:nvSpPr>
          <p:cNvPr id="5" name="Rezervirano mjesto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F03B66A-B142-481E-A0F2-A54D7E6C099E}" type="datetime1">
              <a:rPr lang="hr-HR" noProof="0" smtClean="0"/>
              <a:t>22.05.2024.</a:t>
            </a:fld>
            <a:endParaRPr lang="hr-HR" noProof="0"/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r-HR" noProof="0"/>
              <a:t>
              </a:t>
            </a:r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hr-HR" noProof="0" smtClean="0"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2158383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rtlCol="0"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pPr rtl="0"/>
            <a:r>
              <a:rPr lang="hr-HR" noProof="0"/>
              <a:t>Kliknite da biste uredili stil naslova matrice</a:t>
            </a:r>
          </a:p>
        </p:txBody>
      </p:sp>
      <p:sp>
        <p:nvSpPr>
          <p:cNvPr id="3" name="Rezervirano mjesto za sliku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rtlCol="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hr-HR" noProof="0"/>
              <a:t>Kliknite ikonu da biste dodali sliku</a:t>
            </a:r>
          </a:p>
        </p:txBody>
      </p:sp>
      <p:sp>
        <p:nvSpPr>
          <p:cNvPr id="4" name="Rezervirano mjesto za tekst 3"/>
          <p:cNvSpPr>
            <a:spLocks noGrp="1"/>
          </p:cNvSpPr>
          <p:nvPr>
            <p:ph type="body" sz="half" idx="2" hasCustomPrompt="1"/>
          </p:nvPr>
        </p:nvSpPr>
        <p:spPr>
          <a:xfrm>
            <a:off x="1143000" y="2834640"/>
            <a:ext cx="3931920" cy="288036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hr-HR" noProof="0"/>
              <a:t>Uređivanje stilova teksta matrice</a:t>
            </a:r>
          </a:p>
        </p:txBody>
      </p:sp>
      <p:sp>
        <p:nvSpPr>
          <p:cNvPr id="5" name="Rezervirano mjesto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4C95ED5-9774-4E0B-A393-DEBEE222D268}" type="datetime1">
              <a:rPr lang="hr-HR" noProof="0" smtClean="0"/>
              <a:t>22.05.2024.</a:t>
            </a:fld>
            <a:endParaRPr lang="hr-HR" noProof="0"/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r-HR" noProof="0"/>
              <a:t>
              </a:t>
            </a:r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hr-HR" noProof="0" smtClean="0"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74084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utnik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Rezervirano mjesto za naslov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hr-HR" noProof="0"/>
              <a:t>Kliknite da biste uredili stil naslova matrice</a:t>
            </a:r>
          </a:p>
        </p:txBody>
      </p:sp>
      <p:sp>
        <p:nvSpPr>
          <p:cNvPr id="3" name="Rezervirano mjesto za tekst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hr-HR" noProof="0" dirty="0"/>
              <a:t>Uređivanje stilova teksta matrice</a:t>
            </a:r>
          </a:p>
          <a:p>
            <a:pPr lvl="1" rtl="0"/>
            <a:r>
              <a:rPr lang="hr-HR" noProof="0" dirty="0"/>
              <a:t>Druga razina</a:t>
            </a:r>
          </a:p>
          <a:p>
            <a:pPr lvl="2" rtl="0"/>
            <a:r>
              <a:rPr lang="hr-HR" noProof="0" dirty="0"/>
              <a:t>Treća razina</a:t>
            </a:r>
          </a:p>
          <a:p>
            <a:pPr lvl="3" rtl="0"/>
            <a:r>
              <a:rPr lang="hr-HR" noProof="0" dirty="0"/>
              <a:t>Četvrta razina</a:t>
            </a:r>
          </a:p>
          <a:p>
            <a:pPr lvl="4" rtl="0"/>
            <a:r>
              <a:rPr lang="hr-HR" noProof="0" dirty="0"/>
              <a:t>Peta razina</a:t>
            </a:r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pPr rtl="0"/>
            <a:fld id="{054AD262-C9E9-4CEF-B3C3-50CB4E94D485}" type="datetime1">
              <a:rPr lang="hr-HR" noProof="0" smtClean="0"/>
              <a:t>22.05.2024.</a:t>
            </a:fld>
            <a:endParaRPr lang="hr-HR" noProof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pPr rtl="0"/>
            <a:r>
              <a:rPr lang="hr-HR" noProof="0"/>
              <a:t>
              </a:t>
            </a:r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pPr rtl="0"/>
            <a:fld id="{6D22F896-40B5-4ADD-8801-0D06FADFA095}" type="slidenum">
              <a:rPr lang="hr-HR" noProof="0" smtClean="0"/>
              <a:pPr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1702258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63FED537-3AF1-4C36-9904-77B6A54D2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5462458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slov 1">
            <a:extLst>
              <a:ext uri="{FF2B5EF4-FFF2-40B4-BE49-F238E27FC236}">
                <a16:creationId xmlns:a16="http://schemas.microsoft.com/office/drawing/2014/main" id="{050E78D6-F072-48E7-8270-20EFBDD26F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9980" y="4121103"/>
            <a:ext cx="9966960" cy="1325880"/>
          </a:xfrm>
        </p:spPr>
        <p:txBody>
          <a:bodyPr rtlCol="0">
            <a:normAutofit/>
          </a:bodyPr>
          <a:lstStyle/>
          <a:p>
            <a:r>
              <a:rPr lang="hr-HR" sz="5600" cap="none" dirty="0"/>
              <a:t>PODZEMLJE NAŠEG ZAVIČAJA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3FC7BD98-5486-489C-BAA0-A69CEFF691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26136" y="5424486"/>
            <a:ext cx="10236090" cy="1546774"/>
          </a:xfrm>
        </p:spPr>
        <p:txBody>
          <a:bodyPr rtlCol="0">
            <a:normAutofit/>
          </a:bodyPr>
          <a:lstStyle/>
          <a:p>
            <a:r>
              <a:rPr lang="pt-BR" sz="2000" dirty="0"/>
              <a:t>OSNOVNA ŠKOLA – SCUOLA ELEMENTARE</a:t>
            </a:r>
          </a:p>
          <a:p>
            <a:r>
              <a:rPr lang="pt-BR" sz="2000" dirty="0"/>
              <a:t> MILANA ŠORGA </a:t>
            </a:r>
          </a:p>
          <a:p>
            <a:r>
              <a:rPr lang="pt-BR" sz="2000" dirty="0"/>
              <a:t>O P R T A LJ – P O R T O L E</a:t>
            </a:r>
          </a:p>
          <a:p>
            <a:pPr rtl="0"/>
            <a:endParaRPr lang="hr-HR" sz="500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760A021C-BC34-7DE3-7CFB-F284F0CC66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11" r="1" b="21492"/>
          <a:stretch/>
        </p:blipFill>
        <p:spPr>
          <a:xfrm>
            <a:off x="243840" y="256540"/>
            <a:ext cx="11704320" cy="3764276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1F89B8D3-79AE-A02F-E4FC-1834B8326E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5443" y="5420360"/>
            <a:ext cx="3857625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050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>
            <a:extLst>
              <a:ext uri="{FF2B5EF4-FFF2-40B4-BE49-F238E27FC236}">
                <a16:creationId xmlns:a16="http://schemas.microsoft.com/office/drawing/2014/main" id="{BA2EA6A6-CD0C-4CFD-8EC2-AA44F9870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pic>
        <p:nvPicPr>
          <p:cNvPr id="4" name="Slika 3" descr="Slika na kojoj se prikazuje u dvorani, obuća, sandala, zid&#10;&#10;Opis je automatski generiran">
            <a:extLst>
              <a:ext uri="{FF2B5EF4-FFF2-40B4-BE49-F238E27FC236}">
                <a16:creationId xmlns:a16="http://schemas.microsoft.com/office/drawing/2014/main" id="{9B7FF9FF-2C89-B4C7-552C-C5D5986E68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59" r="25232" b="-3"/>
          <a:stretch/>
        </p:blipFill>
        <p:spPr>
          <a:xfrm>
            <a:off x="414864" y="452455"/>
            <a:ext cx="7014660" cy="53577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65B5AED-2E22-8C9F-820A-7EDAFEA266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36360" y="1562100"/>
            <a:ext cx="3912583" cy="4038600"/>
          </a:xfrm>
        </p:spPr>
        <p:txBody>
          <a:bodyPr>
            <a:normAutofit lnSpcReduction="10000"/>
          </a:bodyPr>
          <a:lstStyle/>
          <a:p>
            <a:pPr marL="45720" indent="0" algn="ctr">
              <a:buNone/>
            </a:pPr>
            <a:r>
              <a:rPr lang="hr-HR" sz="3200" dirty="0"/>
              <a:t>Za učenike je u školi postavljena izložba otpada iz speleoloških objekata kako bi se proširila svijest o zaštiti okoliša i ispravnom načinu odlaganja otpada.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8A0EE5A7-6BA6-F4BD-A604-9BBBE286D03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3791085" y="452455"/>
            <a:ext cx="1904865" cy="190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6601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5E52E17-DE31-4BC9-9409-C84E25C68A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9870EEDD-6988-34AB-464E-C8A7FC230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8914" y="600074"/>
            <a:ext cx="4274861" cy="1704975"/>
          </a:xfrm>
        </p:spPr>
        <p:txBody>
          <a:bodyPr>
            <a:normAutofit/>
          </a:bodyPr>
          <a:lstStyle/>
          <a:p>
            <a:pPr algn="ctr"/>
            <a:r>
              <a:rPr lang="hr-HR" sz="3200" b="1" dirty="0"/>
              <a:t>TERENSKA NASTAVA Jama </a:t>
            </a:r>
            <a:r>
              <a:rPr lang="hr-HR" sz="3200" b="1" dirty="0" err="1"/>
              <a:t>Baredine</a:t>
            </a:r>
            <a:endParaRPr lang="hr-HR" sz="3200" b="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CCE7D60-361C-425C-BBC0-DE906C069D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2748" y="744836"/>
            <a:ext cx="2079069" cy="23442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83F538E-BD48-4175-B531-31BEB1C57D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1371" y="4066796"/>
            <a:ext cx="2157385" cy="206111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B4D619FB-20C2-37FC-A455-7FE214F7C0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16" r="22568"/>
          <a:stretch/>
        </p:blipFill>
        <p:spPr>
          <a:xfrm>
            <a:off x="504825" y="2954956"/>
            <a:ext cx="5068288" cy="36221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07821BB7-3FE7-F3E1-524E-55A8C814B9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062" r="25005"/>
          <a:stretch/>
        </p:blipFill>
        <p:spPr>
          <a:xfrm>
            <a:off x="4056977" y="548690"/>
            <a:ext cx="3014840" cy="28803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E51DC9D-FB83-E764-A91B-6EE9A65A56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60068" y="2661283"/>
            <a:ext cx="4573357" cy="4421311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hr-HR" sz="2800" dirty="0"/>
              <a:t>16.5.2024. učenici naše posjetili su jamu </a:t>
            </a:r>
            <a:r>
              <a:rPr lang="hr-HR" sz="2800" dirty="0" err="1"/>
              <a:t>Baredine</a:t>
            </a:r>
            <a:r>
              <a:rPr lang="hr-HR" sz="2800" dirty="0"/>
              <a:t> u blizini Nove Vasi. Uz stručno vodstvo učenici su obišli taj krški fenomen i  geomorfološki spomenik prirode. </a:t>
            </a:r>
          </a:p>
        </p:txBody>
      </p:sp>
    </p:spTree>
    <p:extLst>
      <p:ext uri="{BB962C8B-B14F-4D97-AF65-F5344CB8AC3E}">
        <p14:creationId xmlns:p14="http://schemas.microsoft.com/office/powerpoint/2010/main" val="35166582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5E52E17-DE31-4BC9-9409-C84E25C68A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CCE7D60-361C-425C-BBC0-DE906C069D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2748" y="744836"/>
            <a:ext cx="2079069" cy="23442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83F538E-BD48-4175-B531-31BEB1C57D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1371" y="4066796"/>
            <a:ext cx="2157385" cy="206111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C36E183C-9CED-18DB-78E1-E4A51158A9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195" r="22390"/>
          <a:stretch/>
        </p:blipFill>
        <p:spPr>
          <a:xfrm>
            <a:off x="441306" y="2877787"/>
            <a:ext cx="5140275" cy="36735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17228673-1FC5-9920-2CE8-F84D142977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55" r="43572" b="-3"/>
          <a:stretch/>
        </p:blipFill>
        <p:spPr>
          <a:xfrm>
            <a:off x="3647326" y="621581"/>
            <a:ext cx="3679451" cy="35152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D330730-5969-4D2E-771A-1F20DAFC15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38111" y="971550"/>
            <a:ext cx="3912583" cy="5448300"/>
          </a:xfrm>
        </p:spPr>
        <p:txBody>
          <a:bodyPr>
            <a:normAutofit fontScale="55000" lnSpcReduction="20000"/>
          </a:bodyPr>
          <a:lstStyle/>
          <a:p>
            <a:pPr marL="45720" indent="0" algn="ctr">
              <a:buNone/>
            </a:pPr>
            <a:r>
              <a:rPr lang="hr-HR" sz="5100" dirty="0"/>
              <a:t>U sklopu jame </a:t>
            </a:r>
            <a:r>
              <a:rPr lang="hr-HR" sz="5100" dirty="0" err="1"/>
              <a:t>Baredine</a:t>
            </a:r>
            <a:r>
              <a:rPr lang="hr-HR" sz="5100" dirty="0"/>
              <a:t> posjetili su galeriju u kojoj su dobili  saznanja o geologiji, speleologiji i paleontologiji kao naukama, edukativne informacije o najzanimljivijim, najdubljim najdužim, zaštićenim i turističkim speleološkim objektima Istre i Hrvatske, upoznat neobičnu podzemnu faunu i otkriti prapovijesne tragove boravka našeg pretka u podzemlju.</a:t>
            </a:r>
          </a:p>
          <a:p>
            <a:endParaRPr lang="hr-HR" sz="1800" dirty="0"/>
          </a:p>
        </p:txBody>
      </p:sp>
    </p:spTree>
    <p:extLst>
      <p:ext uri="{BB962C8B-B14F-4D97-AF65-F5344CB8AC3E}">
        <p14:creationId xmlns:p14="http://schemas.microsoft.com/office/powerpoint/2010/main" val="14637095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09C0BCD-BEE9-423F-A51C-BCCD8E5EAA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98D094-42B2-42BA-AA14-E8FBE073A5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465D64B-59F4-4BDC-B833-A17EF1E04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3FED537-3AF1-4C36-9904-77B6A54D2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5462458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slov 1">
            <a:extLst>
              <a:ext uri="{FF2B5EF4-FFF2-40B4-BE49-F238E27FC236}">
                <a16:creationId xmlns:a16="http://schemas.microsoft.com/office/drawing/2014/main" id="{B6EB5430-B112-6A76-D1B1-3F8205408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980" y="4208424"/>
            <a:ext cx="9966960" cy="13258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en-US" sz="5600" b="1" cap="all">
                <a:solidFill>
                  <a:srgbClr val="FFFFFF"/>
                </a:solidFill>
              </a:rPr>
              <a:t>DRUŠTVENA IGRA OSCUNDO</a:t>
            </a:r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37E76E32-F465-59EC-39EB-1CF4D8A480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" b="30836"/>
          <a:stretch/>
        </p:blipFill>
        <p:spPr>
          <a:xfrm>
            <a:off x="243840" y="256540"/>
            <a:ext cx="11704320" cy="376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0346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14D6BE1-0124-D000-D69D-7F766C543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5649" y="1095374"/>
            <a:ext cx="5457826" cy="5325125"/>
          </a:xfrm>
        </p:spPr>
        <p:txBody>
          <a:bodyPr>
            <a:normAutofit/>
          </a:bodyPr>
          <a:lstStyle/>
          <a:p>
            <a:pPr algn="ctr"/>
            <a:r>
              <a:rPr lang="hr-HR" sz="2800" dirty="0"/>
              <a:t>Kako bi upamtili što više podataka koje smo kroz školsku godinu čuli, osmislili smo društvenu igru. U njoj se spominju svi krški fenomeni na našem području oblikovani milijunima godina neprestanim sporim radom vode koja kao arhitekt modelira te podzemne katedrale.</a:t>
            </a:r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069D7C2F-3438-C69C-66DC-97173C7835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86825" y="499442"/>
            <a:ext cx="2770327" cy="59210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E0A0B775-DB3C-F4FF-4A29-FC79506DE0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848" y="614390"/>
            <a:ext cx="2508824" cy="53673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629451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>
            <a:extLst>
              <a:ext uri="{FF2B5EF4-FFF2-40B4-BE49-F238E27FC236}">
                <a16:creationId xmlns:a16="http://schemas.microsoft.com/office/drawing/2014/main" id="{293067CD-13A7-4384-B15E-5D49AF03B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690F731-3B9D-2598-92F3-65333B82EC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1677" y="748665"/>
            <a:ext cx="5857875" cy="5730411"/>
          </a:xfrm>
        </p:spPr>
        <p:txBody>
          <a:bodyPr>
            <a:normAutofit/>
          </a:bodyPr>
          <a:lstStyle/>
          <a:p>
            <a:pPr algn="ctr"/>
            <a:r>
              <a:rPr lang="hr-HR" sz="2400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hr-HR" sz="2800" dirty="0">
                <a:solidFill>
                  <a:schemeClr val="bg1"/>
                </a:solidFill>
              </a:rPr>
              <a:t>Jame u našoj igri devastirane su otpadom. Cilj igre je otkriti koja je jama čista i kroz koju možemo doći do izvora pitke vode. </a:t>
            </a:r>
          </a:p>
          <a:p>
            <a:pPr algn="ctr"/>
            <a:r>
              <a:rPr lang="hr-HR" sz="2800" dirty="0">
                <a:solidFill>
                  <a:schemeClr val="bg1"/>
                </a:solidFill>
              </a:rPr>
              <a:t>Na taj način kroz igru učimo koliko je važno sačuvati prirodu i održavati ju čistom.</a:t>
            </a:r>
          </a:p>
          <a:p>
            <a:endParaRPr lang="hr-HR" sz="1900" dirty="0">
              <a:solidFill>
                <a:schemeClr val="bg1"/>
              </a:solidFill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E3C2FD6C-BA4C-460A-BB3E-0CBCF4252D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643" r="35626" b="1"/>
          <a:stretch/>
        </p:blipFill>
        <p:spPr>
          <a:xfrm>
            <a:off x="8308943" y="236221"/>
            <a:ext cx="3646837" cy="637793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2E9009C-D0E3-46ED-935B-6C1C29650E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317169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423A139-7DC5-4E74-822F-B4ED5F07D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1D1ECD88-365E-4283-ABED-7005A4F983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699" y="609600"/>
            <a:ext cx="10790121" cy="5038987"/>
          </a:xfrm>
        </p:spPr>
      </p:pic>
    </p:spTree>
    <p:extLst>
      <p:ext uri="{BB962C8B-B14F-4D97-AF65-F5344CB8AC3E}">
        <p14:creationId xmlns:p14="http://schemas.microsoft.com/office/powerpoint/2010/main" val="8445039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51202BF-91D8-6E56-340C-AD2542AE7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LIKOVNI RADOVI</a:t>
            </a:r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97548767-7EEA-5D6B-51DC-D4DE90CB8A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1377" t="20110" r="13606" b="42948"/>
          <a:stretch/>
        </p:blipFill>
        <p:spPr>
          <a:xfrm>
            <a:off x="884989" y="1965959"/>
            <a:ext cx="1793708" cy="1237519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AC2A8A94-B126-D867-0C7C-8396762243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287" t="10671" r="46962" b="56953"/>
          <a:stretch/>
        </p:blipFill>
        <p:spPr>
          <a:xfrm>
            <a:off x="923261" y="3315058"/>
            <a:ext cx="1793707" cy="1307560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7F93626A-784C-67D1-7DEE-20139E6EB9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17" t="7351" r="78572" b="60210"/>
          <a:stretch/>
        </p:blipFill>
        <p:spPr>
          <a:xfrm>
            <a:off x="923261" y="4734198"/>
            <a:ext cx="1755436" cy="1414302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8E0AA9AD-38A4-4C73-A4C4-6C6FE301F5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99" t="21676" r="5709" b="15296"/>
          <a:stretch/>
        </p:blipFill>
        <p:spPr>
          <a:xfrm>
            <a:off x="5986064" y="169998"/>
            <a:ext cx="5889071" cy="3259002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0BAFF792-0BE5-4FB7-9BCF-AE60EACDBD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3304" y="3171172"/>
            <a:ext cx="6285521" cy="293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3228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78DC305-30CB-31B3-021C-C42F0637F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Minecraft podzemlje našeg zavičaja</a:t>
            </a:r>
          </a:p>
        </p:txBody>
      </p:sp>
      <p:pic>
        <p:nvPicPr>
          <p:cNvPr id="5" name="Rezervirano mjesto sadržaja 4" descr="Slika na kojoj se prikazuje zid, tekst, u dvorani, osoba&#10;&#10;Opis je automatski generiran">
            <a:extLst>
              <a:ext uri="{FF2B5EF4-FFF2-40B4-BE49-F238E27FC236}">
                <a16:creationId xmlns:a16="http://schemas.microsoft.com/office/drawing/2014/main" id="{E1D9BD08-719F-C3F6-4047-D80E724D19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5622" r="11123"/>
          <a:stretch/>
        </p:blipFill>
        <p:spPr>
          <a:xfrm rot="5400000">
            <a:off x="649401" y="2254764"/>
            <a:ext cx="3355450" cy="3489486"/>
          </a:xfrm>
        </p:spPr>
      </p:pic>
      <p:pic>
        <p:nvPicPr>
          <p:cNvPr id="7" name="Slika 6" descr="Slika na kojoj se prikazuje snimka zaslona, igra za PC, softver videoigre, digitalno skladanje&#10;&#10;Opis je automatski generiran">
            <a:extLst>
              <a:ext uri="{FF2B5EF4-FFF2-40B4-BE49-F238E27FC236}">
                <a16:creationId xmlns:a16="http://schemas.microsoft.com/office/drawing/2014/main" id="{D7EBFF51-51EE-2392-A995-957E64FED0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t="7999" r="3382"/>
          <a:stretch/>
        </p:blipFill>
        <p:spPr>
          <a:xfrm>
            <a:off x="4340250" y="1983850"/>
            <a:ext cx="6910845" cy="3147391"/>
          </a:xfrm>
          <a:prstGeom prst="rect">
            <a:avLst/>
          </a:prstGeom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571CC6E7-9D68-EB9E-B56E-4674CD007F5F}"/>
              </a:ext>
            </a:extLst>
          </p:cNvPr>
          <p:cNvSpPr txBox="1"/>
          <p:nvPr/>
        </p:nvSpPr>
        <p:spPr>
          <a:xfrm>
            <a:off x="4276641" y="5149131"/>
            <a:ext cx="69108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solidFill>
                  <a:schemeClr val="accent1"/>
                </a:solidFill>
              </a:rPr>
              <a:t>Učenici su u sklopu izvannastavne aktivnosti informatike tijekom školske godine gradili podzemni svijet u Minecraftu.</a:t>
            </a:r>
          </a:p>
        </p:txBody>
      </p:sp>
    </p:spTree>
    <p:extLst>
      <p:ext uri="{BB962C8B-B14F-4D97-AF65-F5344CB8AC3E}">
        <p14:creationId xmlns:p14="http://schemas.microsoft.com/office/powerpoint/2010/main" val="13054107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ravokutnik 23">
            <a:extLst>
              <a:ext uri="{FF2B5EF4-FFF2-40B4-BE49-F238E27FC236}">
                <a16:creationId xmlns:a16="http://schemas.microsoft.com/office/drawing/2014/main" id="{E3DC42C2-6B58-404C-B339-2C72808A5B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A0D81407-D1A6-42DD-AE7A-4FA34ACD1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011" y="831532"/>
            <a:ext cx="10520164" cy="5194935"/>
          </a:xfrm>
        </p:spPr>
        <p:txBody>
          <a:bodyPr rtlCol="0">
            <a:normAutofit fontScale="90000"/>
          </a:bodyPr>
          <a:lstStyle/>
          <a:p>
            <a:r>
              <a:rPr lang="pt-BR" sz="2400" dirty="0">
                <a:solidFill>
                  <a:schemeClr val="bg1"/>
                </a:solidFill>
              </a:rPr>
              <a:t>OSNOVNA ŠKOLA – SCUOLA ELEMENTARE</a:t>
            </a:r>
            <a:br>
              <a:rPr lang="pt-BR" sz="2400" dirty="0">
                <a:solidFill>
                  <a:schemeClr val="bg1"/>
                </a:solidFill>
              </a:rPr>
            </a:br>
            <a:r>
              <a:rPr lang="pt-BR" sz="2400" dirty="0">
                <a:solidFill>
                  <a:schemeClr val="bg1"/>
                </a:solidFill>
              </a:rPr>
              <a:t> MILANA ŠORGA </a:t>
            </a:r>
            <a:br>
              <a:rPr lang="pt-BR" sz="2400" dirty="0">
                <a:solidFill>
                  <a:schemeClr val="bg1"/>
                </a:solidFill>
              </a:rPr>
            </a:br>
            <a:r>
              <a:rPr lang="pt-BR" sz="2400" dirty="0">
                <a:solidFill>
                  <a:schemeClr val="bg1"/>
                </a:solidFill>
              </a:rPr>
              <a:t>O P R T A LJ – P O R T O L E</a:t>
            </a:r>
            <a:br>
              <a:rPr lang="hr-HR" sz="2400" dirty="0">
                <a:solidFill>
                  <a:schemeClr val="bg1"/>
                </a:solidFill>
              </a:rPr>
            </a:br>
            <a:br>
              <a:rPr lang="hr-HR" sz="2400" dirty="0">
                <a:solidFill>
                  <a:schemeClr val="bg1"/>
                </a:solidFill>
              </a:rPr>
            </a:br>
            <a:br>
              <a:rPr lang="pt-BR" sz="2400" dirty="0">
                <a:solidFill>
                  <a:schemeClr val="bg1"/>
                </a:solidFill>
              </a:rPr>
            </a:br>
            <a:r>
              <a:rPr lang="hr-HR" sz="2400" dirty="0">
                <a:solidFill>
                  <a:schemeClr val="bg1"/>
                </a:solidFill>
              </a:rPr>
              <a:t>Voditeljice projekta:</a:t>
            </a:r>
            <a:br>
              <a:rPr lang="hr-HR" sz="2400" dirty="0">
                <a:solidFill>
                  <a:srgbClr val="FFFFFF"/>
                </a:solidFill>
              </a:rPr>
            </a:br>
            <a:r>
              <a:rPr lang="hr-HR" sz="2400" dirty="0">
                <a:solidFill>
                  <a:srgbClr val="FFFFFF"/>
                </a:solidFill>
              </a:rPr>
              <a:t>Ivana Kmet, Dina Kotiga</a:t>
            </a:r>
            <a:br>
              <a:rPr lang="hr-HR" sz="2400" dirty="0">
                <a:solidFill>
                  <a:srgbClr val="FFFFFF"/>
                </a:solidFill>
              </a:rPr>
            </a:br>
            <a:br>
              <a:rPr lang="hr-HR" sz="2400" dirty="0">
                <a:solidFill>
                  <a:srgbClr val="FFFFFF"/>
                </a:solidFill>
              </a:rPr>
            </a:br>
            <a:r>
              <a:rPr lang="hr-HR" sz="2400" dirty="0">
                <a:solidFill>
                  <a:srgbClr val="FFFFFF"/>
                </a:solidFill>
              </a:rPr>
              <a:t>Vanjski suradnik: </a:t>
            </a:r>
            <a:br>
              <a:rPr lang="hr-HR" sz="2400" dirty="0">
                <a:solidFill>
                  <a:srgbClr val="FFFFFF"/>
                </a:solidFill>
              </a:rPr>
            </a:br>
            <a:r>
              <a:rPr lang="hr-HR" sz="2400" dirty="0">
                <a:solidFill>
                  <a:srgbClr val="FFFFFF"/>
                </a:solidFill>
              </a:rPr>
              <a:t>Mate </a:t>
            </a:r>
            <a:r>
              <a:rPr lang="hr-HR" sz="2400" dirty="0" err="1">
                <a:solidFill>
                  <a:srgbClr val="FFFFFF"/>
                </a:solidFill>
              </a:rPr>
              <a:t>Mekiš</a:t>
            </a:r>
            <a:r>
              <a:rPr lang="hr-HR" sz="2400" dirty="0">
                <a:solidFill>
                  <a:srgbClr val="FFFFFF"/>
                </a:solidFill>
              </a:rPr>
              <a:t> (Speleološko društvo Buje)</a:t>
            </a:r>
            <a:br>
              <a:rPr lang="hr-HR" sz="3600" dirty="0">
                <a:solidFill>
                  <a:srgbClr val="FFFFFF"/>
                </a:solidFill>
              </a:rPr>
            </a:br>
            <a:br>
              <a:rPr lang="hr-HR" sz="3600" dirty="0">
                <a:solidFill>
                  <a:srgbClr val="FFFFFF"/>
                </a:solidFill>
              </a:rPr>
            </a:br>
            <a:br>
              <a:rPr lang="hr-HR" sz="3600" dirty="0">
                <a:solidFill>
                  <a:srgbClr val="FFFFFF"/>
                </a:solidFill>
              </a:rPr>
            </a:br>
            <a:br>
              <a:rPr lang="hr-HR" sz="3600" dirty="0">
                <a:solidFill>
                  <a:srgbClr val="FFFFFF"/>
                </a:solidFill>
              </a:rPr>
            </a:br>
            <a:br>
              <a:rPr lang="hr-HR" sz="3600" dirty="0">
                <a:solidFill>
                  <a:srgbClr val="FFFFFF"/>
                </a:solidFill>
              </a:rPr>
            </a:br>
            <a:br>
              <a:rPr lang="hr-HR" sz="3600" dirty="0">
                <a:solidFill>
                  <a:srgbClr val="FFFFFF"/>
                </a:solidFill>
              </a:rPr>
            </a:br>
            <a:br>
              <a:rPr lang="hr-HR" sz="2800" dirty="0">
                <a:solidFill>
                  <a:srgbClr val="FFFFFF"/>
                </a:solidFill>
              </a:rPr>
            </a:br>
            <a:r>
              <a:rPr lang="hr-HR" sz="2800" dirty="0">
                <a:solidFill>
                  <a:srgbClr val="FFFFFF"/>
                </a:solidFill>
              </a:rPr>
              <a:t>                                                                                                        Oprtalj, 21.5.2024.</a:t>
            </a:r>
            <a:endParaRPr lang="hr-HR" sz="3600" dirty="0">
              <a:solidFill>
                <a:srgbClr val="FFFFFF"/>
              </a:solidFill>
            </a:endParaRPr>
          </a:p>
        </p:txBody>
      </p:sp>
      <p:sp>
        <p:nvSpPr>
          <p:cNvPr id="26" name="Pravokutnik 25">
            <a:extLst>
              <a:ext uri="{FF2B5EF4-FFF2-40B4-BE49-F238E27FC236}">
                <a16:creationId xmlns:a16="http://schemas.microsoft.com/office/drawing/2014/main" id="{FCF82941-5589-49BF-B6B1-76122B2D0E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3840"/>
            <a:ext cx="11724640" cy="6377939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469836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3DC42C2-6B58-404C-B339-2C72808A5B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BB4B6193-F9F1-4C54-838F-77350B9FC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2462" y="150346"/>
            <a:ext cx="6693061" cy="1356360"/>
          </a:xfrm>
        </p:spPr>
        <p:txBody>
          <a:bodyPr rtlCol="0">
            <a:normAutofit/>
          </a:bodyPr>
          <a:lstStyle/>
          <a:p>
            <a:pPr rtl="0"/>
            <a:r>
              <a:rPr lang="hr-HR" dirty="0">
                <a:solidFill>
                  <a:srgbClr val="FFFFFF"/>
                </a:solidFill>
              </a:rPr>
              <a:t>CILJ PROJEKTA: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137AADBA-C68D-FEB5-2EE9-60920BE4F9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273" r="2093" b="1"/>
          <a:stretch/>
        </p:blipFill>
        <p:spPr>
          <a:xfrm>
            <a:off x="226060" y="236221"/>
            <a:ext cx="3646837" cy="6377939"/>
          </a:xfrm>
          <a:prstGeom prst="rect">
            <a:avLst/>
          </a:prstGeom>
        </p:spPr>
      </p:pic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8464905E-20BB-39A0-0CD7-1943F90A74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6879" y="1238614"/>
            <a:ext cx="8312380" cy="5232671"/>
          </a:xfrm>
        </p:spPr>
        <p:txBody>
          <a:bodyPr>
            <a:normAutofit lnSpcReduction="10000"/>
          </a:bodyPr>
          <a:lstStyle/>
          <a:p>
            <a:pPr>
              <a:buClr>
                <a:schemeClr val="tx1">
                  <a:lumMod val="95000"/>
                  <a:lumOff val="5000"/>
                </a:schemeClr>
              </a:buClr>
              <a:buFont typeface="Wingdings" panose="05000000000000000000" pitchFamily="2" charset="2"/>
              <a:buChar char="q"/>
            </a:pPr>
            <a:r>
              <a:rPr lang="hr-HR" sz="2800" dirty="0">
                <a:solidFill>
                  <a:srgbClr val="FFFFFF"/>
                </a:solidFill>
              </a:rPr>
              <a:t>istraživati tla i podzemlja našeg zavičaja,</a:t>
            </a:r>
          </a:p>
          <a:p>
            <a:pPr>
              <a:buClr>
                <a:schemeClr val="tx1">
                  <a:lumMod val="95000"/>
                  <a:lumOff val="5000"/>
                </a:schemeClr>
              </a:buClr>
              <a:buFont typeface="Wingdings" panose="05000000000000000000" pitchFamily="2" charset="2"/>
              <a:buChar char="q"/>
            </a:pPr>
            <a:r>
              <a:rPr lang="hr-HR" sz="2800" dirty="0">
                <a:solidFill>
                  <a:srgbClr val="FFFFFF"/>
                </a:solidFill>
              </a:rPr>
              <a:t>učiti o zaštiti speleoloških objekata i prirode općenito,</a:t>
            </a:r>
          </a:p>
          <a:p>
            <a:pPr>
              <a:buClr>
                <a:schemeClr val="tx1">
                  <a:lumMod val="95000"/>
                  <a:lumOff val="5000"/>
                </a:schemeClr>
              </a:buClr>
              <a:buFont typeface="Wingdings" panose="05000000000000000000" pitchFamily="2" charset="2"/>
              <a:buChar char="q"/>
            </a:pPr>
            <a:r>
              <a:rPr lang="hr-HR" sz="2800" dirty="0">
                <a:solidFill>
                  <a:srgbClr val="FFFFFF"/>
                </a:solidFill>
              </a:rPr>
              <a:t>učiti o specifičnosti i važnosti adaptacije života u posebnim uvjetima,</a:t>
            </a:r>
          </a:p>
          <a:p>
            <a:pPr>
              <a:buClr>
                <a:schemeClr val="tx1">
                  <a:lumMod val="95000"/>
                  <a:lumOff val="5000"/>
                </a:schemeClr>
              </a:buClr>
              <a:buFont typeface="Wingdings" panose="05000000000000000000" pitchFamily="2" charset="2"/>
              <a:buChar char="q"/>
            </a:pPr>
            <a:r>
              <a:rPr lang="hr-HR" sz="2800" dirty="0">
                <a:solidFill>
                  <a:srgbClr val="FFFFFF"/>
                </a:solidFill>
              </a:rPr>
              <a:t>upoznati učenike sa značajkama područja na kojem žive – kršu i krškim fenomenima te ekosustavom krškog područja,</a:t>
            </a:r>
          </a:p>
          <a:p>
            <a:pPr>
              <a:buClr>
                <a:schemeClr val="tx1">
                  <a:lumMod val="95000"/>
                  <a:lumOff val="5000"/>
                </a:schemeClr>
              </a:buClr>
              <a:buFont typeface="Wingdings" panose="05000000000000000000" pitchFamily="2" charset="2"/>
              <a:buChar char="q"/>
            </a:pPr>
            <a:r>
              <a:rPr lang="hr-HR" sz="2800" dirty="0">
                <a:solidFill>
                  <a:srgbClr val="FFFFFF"/>
                </a:solidFill>
              </a:rPr>
              <a:t>usmjeravati učenike prema novim ekološkim spoznajama krškog zavičaja,</a:t>
            </a:r>
          </a:p>
          <a:p>
            <a:pPr>
              <a:buClr>
                <a:schemeClr val="tx1">
                  <a:lumMod val="95000"/>
                  <a:lumOff val="5000"/>
                </a:schemeClr>
              </a:buClr>
              <a:buFont typeface="Wingdings" panose="05000000000000000000" pitchFamily="2" charset="2"/>
              <a:buChar char="q"/>
            </a:pPr>
            <a:r>
              <a:rPr lang="hr-HR" sz="2800" dirty="0">
                <a:solidFill>
                  <a:srgbClr val="FFFFFF"/>
                </a:solidFill>
              </a:rPr>
              <a:t>povećati svijest o osjetljivosti i važnosti čuvanja krškog ekosustava.</a:t>
            </a:r>
          </a:p>
          <a:p>
            <a:pPr marL="45720" indent="0">
              <a:buNone/>
            </a:pPr>
            <a:endParaRPr lang="hr-HR" sz="2000" dirty="0">
              <a:solidFill>
                <a:srgbClr val="FFFFFF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CF82941-5589-49BF-B6B1-76122B2D0E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3840"/>
            <a:ext cx="11724640" cy="6377939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284743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809C0BCD-BEE9-423F-A51C-BCCD8E5EAA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998D094-42B2-42BA-AA14-E8FBE073A5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8465D64B-59F4-4BDC-B833-A17EF1E04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id="{04BCB9E2-CEA3-4AED-BDAC-BFD45CE9C0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210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9E92B39E-F855-499B-BD7E-36BAB93A97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6008" y="246887"/>
            <a:ext cx="7314691" cy="6377939"/>
          </a:xfrm>
          <a:prstGeom prst="rect">
            <a:avLst/>
          </a:prstGeom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50C72FFD-DD89-412D-B569-F9A0F3A69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33843" y="4005950"/>
            <a:ext cx="531902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id="{F294E8CF-7744-4206-9889-C122C30E83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6888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2185DEC2-3CE6-403C-843D-B88A8A456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3553" y="893398"/>
            <a:ext cx="6019601" cy="318720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en-US" sz="7200" b="1" cap="all">
                <a:solidFill>
                  <a:srgbClr val="FFFFFF"/>
                </a:solidFill>
              </a:rPr>
              <a:t>AKTIVNOSTI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933AC564-C070-7AD0-6E80-40AF3CE164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5633" r="7855" b="3"/>
          <a:stretch/>
        </p:blipFill>
        <p:spPr>
          <a:xfrm>
            <a:off x="127463" y="66275"/>
            <a:ext cx="4411487" cy="7232855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33848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37888E1-1C83-45CD-94C1-01CE6D18A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3487" y="296005"/>
            <a:ext cx="6693061" cy="1356360"/>
          </a:xfrm>
        </p:spPr>
        <p:txBody>
          <a:bodyPr rtlCol="0">
            <a:normAutofit/>
          </a:bodyPr>
          <a:lstStyle/>
          <a:p>
            <a:pPr rtl="0"/>
            <a:r>
              <a:rPr lang="hr-HR" dirty="0"/>
              <a:t>PREZENTACIJA PROJEKTA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64445579-F11D-7EEB-9593-6763C94B31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7043" y="1409700"/>
            <a:ext cx="9872871" cy="4038600"/>
          </a:xfrm>
        </p:spPr>
        <p:txBody>
          <a:bodyPr/>
          <a:lstStyle/>
          <a:p>
            <a:r>
              <a:rPr lang="hr-HR" sz="2800" dirty="0"/>
              <a:t>26. rujna učenicima od 1. do 8. razreda prezentiran je projekt zavičajne nastave pod nazivom „Podzemni svijet našeg zavičaja. Učiteljica geografije održala je zanimljivo predavanje o krškom reljefu.</a:t>
            </a:r>
          </a:p>
          <a:p>
            <a:endParaRPr lang="hr-HR" dirty="0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0E0AEB62-A320-C9EE-EFA1-EA7F13C411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8287" y="2843186"/>
            <a:ext cx="7786427" cy="36433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947673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F5E52E17-DE31-4BC9-9409-C84E25C68A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DF4CC8AC-73D1-025E-9D0A-E0108E623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8564" y="609600"/>
            <a:ext cx="3912583" cy="1356360"/>
          </a:xfrm>
        </p:spPr>
        <p:txBody>
          <a:bodyPr>
            <a:normAutofit/>
          </a:bodyPr>
          <a:lstStyle/>
          <a:p>
            <a:r>
              <a:rPr lang="hr-HR" sz="2800" b="1" dirty="0"/>
              <a:t>Predavanje i radionica speleološkog društva Buje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CCE7D60-361C-425C-BBC0-DE906C069D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2748" y="744836"/>
            <a:ext cx="2079069" cy="23442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83F538E-BD48-4175-B531-31BEB1C57D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1371" y="4066796"/>
            <a:ext cx="2157385" cy="206111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Slika 20">
            <a:extLst>
              <a:ext uri="{FF2B5EF4-FFF2-40B4-BE49-F238E27FC236}">
                <a16:creationId xmlns:a16="http://schemas.microsoft.com/office/drawing/2014/main" id="{E0B2D989-D975-70A0-EF57-D276A7C785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74" r="24010"/>
          <a:stretch/>
        </p:blipFill>
        <p:spPr>
          <a:xfrm>
            <a:off x="2619936" y="3619941"/>
            <a:ext cx="4027002" cy="28779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Rezervirano mjesto sadržaja 10">
            <a:extLst>
              <a:ext uri="{FF2B5EF4-FFF2-40B4-BE49-F238E27FC236}">
                <a16:creationId xmlns:a16="http://schemas.microsoft.com/office/drawing/2014/main" id="{B3B744AA-D81C-5E57-FBC3-948847B7E4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8564" y="2057400"/>
            <a:ext cx="4124729" cy="4038600"/>
          </a:xfrm>
        </p:spPr>
        <p:txBody>
          <a:bodyPr>
            <a:normAutofit fontScale="92500"/>
          </a:bodyPr>
          <a:lstStyle/>
          <a:p>
            <a:r>
              <a:rPr lang="hr-HR" sz="2800" dirty="0"/>
              <a:t>26. listopada član Speleološkog društva Buje, Mate </a:t>
            </a:r>
            <a:r>
              <a:rPr lang="hr-HR" sz="2800" dirty="0" err="1"/>
              <a:t>Mekiš</a:t>
            </a:r>
            <a:r>
              <a:rPr lang="hr-HR" sz="2800" dirty="0"/>
              <a:t>, održao je predavanje učenicima naše škole o opasnostima i neplaniranim događajima na izletima u prirodi kako bi učenici bili spremni za skore posjete speleološkim objektima u neposrednoj blizini Oprtlja.</a:t>
            </a:r>
          </a:p>
          <a:p>
            <a:endParaRPr lang="hr-HR" sz="1800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E5EA1EA9-213F-FEF9-861F-33CCDC06D6F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</a:blip>
          <a:stretch>
            <a:fillRect/>
          </a:stretch>
        </p:blipFill>
        <p:spPr>
          <a:xfrm>
            <a:off x="6396827" y="335281"/>
            <a:ext cx="6308904" cy="6278879"/>
          </a:xfrm>
          <a:prstGeom prst="rect">
            <a:avLst/>
          </a:prstGeom>
        </p:spPr>
      </p:pic>
      <p:pic>
        <p:nvPicPr>
          <p:cNvPr id="22" name="Slika 21">
            <a:extLst>
              <a:ext uri="{FF2B5EF4-FFF2-40B4-BE49-F238E27FC236}">
                <a16:creationId xmlns:a16="http://schemas.microsoft.com/office/drawing/2014/main" id="{6216D06D-8F16-075F-E136-E7E6F55C1B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853" y="774673"/>
            <a:ext cx="2157384" cy="46288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Slika 22">
            <a:extLst>
              <a:ext uri="{FF2B5EF4-FFF2-40B4-BE49-F238E27FC236}">
                <a16:creationId xmlns:a16="http://schemas.microsoft.com/office/drawing/2014/main" id="{D0BFEF67-1428-ACF6-E19C-11D0115C84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1001" y="1536457"/>
            <a:ext cx="3887990" cy="18180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932976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A2969DD-2B83-9287-070C-27618BD40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9985" y="276225"/>
            <a:ext cx="9875520" cy="1356360"/>
          </a:xfrm>
        </p:spPr>
        <p:txBody>
          <a:bodyPr/>
          <a:lstStyle/>
          <a:p>
            <a:r>
              <a:rPr lang="hr-HR" dirty="0"/>
              <a:t>TERENSKA NASTAVA: Jama života i smrti 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5DA7077-CFEF-19DB-989C-38EAF53B12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356" y="1304925"/>
            <a:ext cx="10372162" cy="4552522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hr-HR" sz="2400" dirty="0"/>
              <a:t>29. studenog učenicima naše škole organizirana je terenska nastava. Uz stručno vodstvo članova speleološkog društva Buje učenici su posjetili Jamu života i smrti u </a:t>
            </a:r>
            <a:r>
              <a:rPr lang="hr-HR" sz="2400" dirty="0" err="1"/>
              <a:t>Šegalinima</a:t>
            </a:r>
            <a:r>
              <a:rPr lang="hr-HR" sz="2400" dirty="0"/>
              <a:t>. Uz speleologa Matu </a:t>
            </a:r>
            <a:r>
              <a:rPr lang="hr-HR" sz="2400" dirty="0" err="1"/>
              <a:t>Mekiša</a:t>
            </a:r>
            <a:r>
              <a:rPr lang="hr-HR" sz="2400" dirty="0"/>
              <a:t> učenici su razgledali pećinu te mogli uočiti razliku između jame i spilje. Pokazno spuštanje u jamu speleologinje Tamare </a:t>
            </a:r>
            <a:r>
              <a:rPr lang="hr-HR" sz="2400" dirty="0" err="1"/>
              <a:t>Lubiana</a:t>
            </a:r>
            <a:r>
              <a:rPr lang="hr-HR" sz="2400" dirty="0"/>
              <a:t> bilo je jako zanimljivo jer je u jamu spustila i dron, a učenici su VR naočalama mogli vidjeti kako izgleda podzemlje. 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43C85D6C-7EF6-33ED-9741-EAD50DD1B5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694" y="3473373"/>
            <a:ext cx="6155856" cy="28739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000E86F0-61CE-0504-4BA8-6BE4462E3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7745" y="3780675"/>
            <a:ext cx="5795630" cy="2709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014687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E9120DA-03BD-2624-1B66-933A47D1B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7153" y="777803"/>
            <a:ext cx="9875520" cy="1356360"/>
          </a:xfrm>
        </p:spPr>
        <p:txBody>
          <a:bodyPr/>
          <a:lstStyle/>
          <a:p>
            <a:r>
              <a:rPr lang="hr-HR" dirty="0"/>
              <a:t>Ponor i slap </a:t>
            </a:r>
            <a:r>
              <a:rPr lang="hr-HR" dirty="0" err="1"/>
              <a:t>Butori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60973EC-9D83-0542-C4B1-A974680428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6246" y="2414526"/>
            <a:ext cx="4114896" cy="4038600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hr-HR" sz="4000" dirty="0"/>
              <a:t>Nakon razgledavanja jame učenici su  posjetili ponor i slap </a:t>
            </a:r>
            <a:r>
              <a:rPr lang="hr-HR" sz="4000" dirty="0" err="1"/>
              <a:t>Butori</a:t>
            </a:r>
            <a:r>
              <a:rPr lang="hr-HR" sz="4000" dirty="0"/>
              <a:t>. 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B32AA7B2-7F8F-8CF1-2AFE-0E05A80B42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288" y="522367"/>
            <a:ext cx="2648711" cy="59610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BC28E570-A837-69DB-F83A-FFFB56CD44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467850" y="522367"/>
            <a:ext cx="2324862" cy="59337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890033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2593B45-B668-4105-A6B4-FEF224068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931" y="1258676"/>
            <a:ext cx="9875520" cy="1356360"/>
          </a:xfrm>
        </p:spPr>
        <p:txBody>
          <a:bodyPr>
            <a:normAutofit/>
          </a:bodyPr>
          <a:lstStyle/>
          <a:p>
            <a:r>
              <a:rPr lang="hr-HR" b="1" dirty="0"/>
              <a:t>Istarska pustinja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96E9F28-1A9D-6DDC-BD5C-0BA2A0AD0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107" y="2565016"/>
            <a:ext cx="3974707" cy="4038600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hr-HR" sz="2800" dirty="0"/>
              <a:t>Najveća zabava uslijedila je posjetom Istarskoj pustinji, ogoljeno područje </a:t>
            </a:r>
            <a:r>
              <a:rPr lang="hr-HR" sz="2800" dirty="0" err="1"/>
              <a:t>fliša</a:t>
            </a:r>
            <a:r>
              <a:rPr lang="hr-HR" sz="2800" dirty="0"/>
              <a:t> blizu </a:t>
            </a:r>
            <a:r>
              <a:rPr lang="hr-HR" sz="2800" dirty="0" err="1"/>
              <a:t>Šterne</a:t>
            </a:r>
            <a:r>
              <a:rPr lang="hr-HR" sz="2800" dirty="0"/>
              <a:t>. Učenici su neumorno trčali i klizali po brežuljcima i udolinama pustinje. </a:t>
            </a:r>
            <a:endParaRPr lang="hr-HR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F412DA63-F3F0-4B9E-2B1F-A16066AA04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96" r="-4" b="16826"/>
          <a:stretch/>
        </p:blipFill>
        <p:spPr>
          <a:xfrm rot="21202730">
            <a:off x="4769692" y="460413"/>
            <a:ext cx="3943911" cy="64009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9199436A-076C-FC66-52FA-05138CF003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80" r="30463" b="4"/>
          <a:stretch/>
        </p:blipFill>
        <p:spPr>
          <a:xfrm rot="574001">
            <a:off x="8022236" y="556530"/>
            <a:ext cx="3909152" cy="32640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380DAAAE-8C3E-6759-B454-1DD493CC38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598" r="37942" b="4"/>
          <a:stretch/>
        </p:blipFill>
        <p:spPr>
          <a:xfrm rot="20847506">
            <a:off x="6254138" y="3156182"/>
            <a:ext cx="3781846" cy="32636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092153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F0C4F78-B102-7773-A2F0-57BBC6881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44" y="401367"/>
            <a:ext cx="6190282" cy="2192813"/>
          </a:xfrm>
        </p:spPr>
        <p:txBody>
          <a:bodyPr>
            <a:normAutofit/>
          </a:bodyPr>
          <a:lstStyle/>
          <a:p>
            <a:pPr algn="ctr"/>
            <a:r>
              <a:rPr lang="hr-HR" sz="3600" b="1" dirty="0"/>
              <a:t>Skriveni kontinent - značajke podzemlja našeg zavičaja</a:t>
            </a:r>
            <a:br>
              <a:rPr lang="hr-HR" sz="3600" b="1" dirty="0"/>
            </a:br>
            <a:r>
              <a:rPr lang="hr-HR" sz="3600" b="1" dirty="0"/>
              <a:t> PREDAVANJE </a:t>
            </a:r>
            <a:br>
              <a:rPr lang="hr-HR" sz="3600" b="1" dirty="0"/>
            </a:br>
            <a:endParaRPr lang="hr-HR" sz="3600" b="1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EACAE37-0434-9414-25D2-E8A9754A86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702" y="2133600"/>
            <a:ext cx="5609567" cy="4191000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hr-HR" sz="3200" dirty="0"/>
              <a:t>25.1.2024. članovi Speleološkog društva Buje </a:t>
            </a:r>
            <a:r>
              <a:rPr lang="hr-HR" sz="3200" dirty="0" err="1"/>
              <a:t>Paride</a:t>
            </a:r>
            <a:r>
              <a:rPr lang="hr-HR" sz="3200" dirty="0"/>
              <a:t> </a:t>
            </a:r>
            <a:r>
              <a:rPr lang="hr-HR" sz="3200" dirty="0" err="1"/>
              <a:t>Pernić</a:t>
            </a:r>
            <a:r>
              <a:rPr lang="hr-HR" sz="3200" dirty="0"/>
              <a:t>, Jasmina Jović i Mate </a:t>
            </a:r>
            <a:r>
              <a:rPr lang="hr-HR" sz="3200" dirty="0" err="1"/>
              <a:t>Mekiš</a:t>
            </a:r>
            <a:r>
              <a:rPr lang="hr-HR" sz="3200" dirty="0"/>
              <a:t> učenicima su približili teme iz </a:t>
            </a:r>
            <a:r>
              <a:rPr lang="hr-HR" sz="3200" dirty="0" err="1"/>
              <a:t>spelologije</a:t>
            </a:r>
            <a:r>
              <a:rPr lang="hr-HR" sz="3200" dirty="0"/>
              <a:t>, krškog reljefa i zaštite prirode. Učenici su bolje upoznali prisutnost i brojnost krških fenomena u neposrednoj blizini Oprtlja.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BA0F70-CA6A-4DE1-8930-3FA0033C2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165370"/>
            <a:ext cx="5870713" cy="646403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31B5C47-1CA0-4762-BBEF-AC6A4DB781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5569" y="733110"/>
            <a:ext cx="2452823" cy="258384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1EFB5C-E32B-40C4-AD06-8C34EB093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24536" y="733110"/>
            <a:ext cx="2457545" cy="258384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2D12DA2-A8FA-48DC-9A62-7942F2FB0D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5569" y="3477127"/>
            <a:ext cx="5066512" cy="266764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6117E87D-6A60-7C6D-7EE7-DD07C98252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42" r="32158" b="3"/>
          <a:stretch/>
        </p:blipFill>
        <p:spPr>
          <a:xfrm rot="308294">
            <a:off x="6380187" y="2508905"/>
            <a:ext cx="5495532" cy="4191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F0CF1A3C-A2FC-110F-DDFF-5B0CB021E7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344" y="241161"/>
            <a:ext cx="6309907" cy="6279424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37ECC09F-FAB4-44B8-C6B8-61332AB8E3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0657" y="337415"/>
            <a:ext cx="3654624" cy="3310660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96FF2D3B-41AB-A36A-1C68-C50B594171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3073" y="0"/>
            <a:ext cx="2822693" cy="279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911193"/>
      </p:ext>
    </p:extLst>
  </p:cSld>
  <p:clrMapOvr>
    <a:masterClrMapping/>
  </p:clrMapOvr>
</p:sld>
</file>

<file path=ppt/theme/theme1.xml><?xml version="1.0" encoding="utf-8"?>
<a:theme xmlns:a="http://schemas.openxmlformats.org/drawingml/2006/main" name="Osnovno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04E1485-0760-4ABF-A612-28A97B86DF0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965EBD3-98B5-4FD2-8FAF-5D4022A9F7F4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55813238-AF3D-40EB-A3A4-550AB85131D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Turistički dizajn</Template>
  <TotalTime>141</TotalTime>
  <Words>638</Words>
  <Application>Microsoft Office PowerPoint</Application>
  <PresentationFormat>Široki zaslon</PresentationFormat>
  <Paragraphs>42</Paragraphs>
  <Slides>19</Slides>
  <Notes>5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19</vt:i4>
      </vt:variant>
    </vt:vector>
  </HeadingPairs>
  <TitlesOfParts>
    <vt:vector size="23" baseType="lpstr">
      <vt:lpstr>Calibri</vt:lpstr>
      <vt:lpstr>Corbel</vt:lpstr>
      <vt:lpstr>Wingdings</vt:lpstr>
      <vt:lpstr>Osnovno</vt:lpstr>
      <vt:lpstr>PODZEMLJE NAŠEG ZAVIČAJA</vt:lpstr>
      <vt:lpstr>CILJ PROJEKTA:</vt:lpstr>
      <vt:lpstr>AKTIVNOSTI</vt:lpstr>
      <vt:lpstr>PREZENTACIJA PROJEKTA</vt:lpstr>
      <vt:lpstr>Predavanje i radionica speleološkog društva Buje</vt:lpstr>
      <vt:lpstr>TERENSKA NASTAVA: Jama života i smrti </vt:lpstr>
      <vt:lpstr>Ponor i slap Butori</vt:lpstr>
      <vt:lpstr>Istarska pustinja</vt:lpstr>
      <vt:lpstr>Skriveni kontinent - značajke podzemlja našeg zavičaja  PREDAVANJE  </vt:lpstr>
      <vt:lpstr>PowerPoint prezentacija</vt:lpstr>
      <vt:lpstr>TERENSKA NASTAVA Jama Baredine</vt:lpstr>
      <vt:lpstr>PowerPoint prezentacija</vt:lpstr>
      <vt:lpstr>DRUŠTVENA IGRA OSCUNDO</vt:lpstr>
      <vt:lpstr>Kako bi upamtili što više podataka koje smo kroz školsku godinu čuli, osmislili smo društvenu igru. U njoj se spominju svi krški fenomeni na našem području oblikovani milijunima godina neprestanim sporim radom vode koja kao arhitekt modelira te podzemne katedrale.</vt:lpstr>
      <vt:lpstr>PowerPoint prezentacija</vt:lpstr>
      <vt:lpstr>PowerPoint prezentacija</vt:lpstr>
      <vt:lpstr>LIKOVNI RADOVI</vt:lpstr>
      <vt:lpstr>Minecraft podzemlje našeg zavičaja</vt:lpstr>
      <vt:lpstr>OSNOVNA ŠKOLA – SCUOLA ELEMENTARE  MILANA ŠORGA  O P R T A LJ – P O R T O L E   Voditeljice projekta: Ivana Kmet, Dina Kotiga  Vanjski suradnik:  Mate Mekiš (Speleološko društvo Buje)                                                                                                               Oprtalj, 21.5.2024.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PODZEMLJE NAŠEG ZAVIČAJA</dc:title>
  <dc:creator>Dina Kotiga</dc:creator>
  <cp:lastModifiedBy>Dina Kotiga</cp:lastModifiedBy>
  <cp:revision>4</cp:revision>
  <dcterms:created xsi:type="dcterms:W3CDTF">2024-05-21T18:01:10Z</dcterms:created>
  <dcterms:modified xsi:type="dcterms:W3CDTF">2024-05-22T12:04:15Z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