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4" r:id="rId3"/>
    <p:sldId id="276" r:id="rId4"/>
    <p:sldId id="275" r:id="rId5"/>
    <p:sldId id="277" r:id="rId6"/>
    <p:sldId id="278" r:id="rId7"/>
    <p:sldId id="279" r:id="rId8"/>
    <p:sldId id="280" r:id="rId9"/>
    <p:sldId id="281" r:id="rId10"/>
    <p:sldId id="282" r:id="rId11"/>
    <p:sldId id="283" r:id="rId1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76" autoAdjust="0"/>
    <p:restoredTop sz="94660"/>
  </p:normalViewPr>
  <p:slideViewPr>
    <p:cSldViewPr snapToGrid="0">
      <p:cViewPr varScale="1">
        <p:scale>
          <a:sx n="99" d="100"/>
          <a:sy n="99" d="100"/>
        </p:scale>
        <p:origin x="4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0C79-BACA-4E84-9D60-7EC29F3CA3E6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749723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0C79-BACA-4E84-9D60-7EC29F3CA3E6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169466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0C79-BACA-4E84-9D60-7EC29F3CA3E6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64779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0C79-BACA-4E84-9D60-7EC29F3CA3E6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655172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0C79-BACA-4E84-9D60-7EC29F3CA3E6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71774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0C79-BACA-4E84-9D60-7EC29F3CA3E6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25601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0C79-BACA-4E84-9D60-7EC29F3CA3E6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936836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0C79-BACA-4E84-9D60-7EC29F3CA3E6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62680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0C79-BACA-4E84-9D60-7EC29F3CA3E6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586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0C79-BACA-4E84-9D60-7EC29F3CA3E6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80865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0C79-BACA-4E84-9D60-7EC29F3CA3E6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469368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0C79-BACA-4E84-9D60-7EC29F3CA3E6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88917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0C79-BACA-4E84-9D60-7EC29F3CA3E6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803144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0C79-BACA-4E84-9D60-7EC29F3CA3E6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54413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0C79-BACA-4E84-9D60-7EC29F3CA3E6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280106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0C79-BACA-4E84-9D60-7EC29F3CA3E6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55090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00C79-BACA-4E84-9D60-7EC29F3CA3E6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76129AF-86D9-4A8A-BE5F-6E362061B8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1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41233" y="158083"/>
            <a:ext cx="6389406" cy="180745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hr-HR" sz="3600" dirty="0">
                <a:solidFill>
                  <a:schemeClr val="bg1"/>
                </a:solidFill>
              </a:rPr>
              <a:t>Projekt ”Keramičke posude naših starih”</a:t>
            </a:r>
          </a:p>
          <a:p>
            <a:pPr>
              <a:lnSpc>
                <a:spcPct val="120000"/>
              </a:lnSpc>
            </a:pPr>
            <a:r>
              <a:rPr lang="hr-HR" sz="3600" dirty="0">
                <a:solidFill>
                  <a:schemeClr val="bg1"/>
                </a:solidFill>
              </a:rPr>
              <a:t>OSNOVNA ŠKOLA TAR-VABRIGA</a:t>
            </a:r>
          </a:p>
        </p:txBody>
      </p:sp>
      <p:sp>
        <p:nvSpPr>
          <p:cNvPr id="5" name="Pravokutnik 4"/>
          <p:cNvSpPr/>
          <p:nvPr/>
        </p:nvSpPr>
        <p:spPr>
          <a:xfrm>
            <a:off x="1772975" y="3712631"/>
            <a:ext cx="3662515" cy="2153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ŠKOLSKI PROJEKT ZAVIČAJNE SKUPINE (2023./2024.) U KOJEM SU SUDJELOVALI UČENICI 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PETIH I </a:t>
            </a: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ŠESTIH RAZREDA I MENTORICE – UČITELJICA POVIJESTI MONIKA ZUPRIĆ I UČITELJICA LIKOVNE KULTURE MARINA DŽELALIJA JAKOMINIĆ </a:t>
            </a:r>
          </a:p>
        </p:txBody>
      </p:sp>
      <p:sp>
        <p:nvSpPr>
          <p:cNvPr id="7" name="Podnaslov 2"/>
          <p:cNvSpPr txBox="1">
            <a:spLocks/>
          </p:cNvSpPr>
          <p:nvPr/>
        </p:nvSpPr>
        <p:spPr>
          <a:xfrm>
            <a:off x="8164081" y="5879506"/>
            <a:ext cx="3714573" cy="64093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1400" dirty="0"/>
              <a:t>Projekt ”Keramičke posude naših starih”</a:t>
            </a:r>
          </a:p>
          <a:p>
            <a:pPr algn="ctr"/>
            <a:r>
              <a:rPr lang="hr-HR" sz="1400" dirty="0"/>
              <a:t>OSNOVNA ŠKOLA TAR-VABRIGA</a:t>
            </a:r>
          </a:p>
        </p:txBody>
      </p:sp>
      <p:pic>
        <p:nvPicPr>
          <p:cNvPr id="2" name="Picture 3" descr="10">
            <a:extLst>
              <a:ext uri="{FF2B5EF4-FFF2-40B4-BE49-F238E27FC236}">
                <a16:creationId xmlns:a16="http://schemas.microsoft.com/office/drawing/2014/main" id="{AB823124-3B46-177F-AC10-BA543D66D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9803"/>
          <a:stretch/>
        </p:blipFill>
        <p:spPr bwMode="auto">
          <a:xfrm>
            <a:off x="8471877" y="158083"/>
            <a:ext cx="3406777" cy="2668470"/>
          </a:xfrm>
          <a:prstGeom prst="ellipse">
            <a:avLst/>
          </a:prstGeom>
          <a:ln w="63500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2EE77862-7AF7-4F5C-5747-E924D30DE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125" y="2826553"/>
            <a:ext cx="5093912" cy="2868509"/>
          </a:xfrm>
          <a:prstGeom prst="ellipse">
            <a:avLst/>
          </a:prstGeom>
          <a:ln w="63500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225237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34798" y="154091"/>
            <a:ext cx="10195132" cy="1280890"/>
          </a:xfrm>
        </p:spPr>
        <p:txBody>
          <a:bodyPr>
            <a:noAutofit/>
          </a:bodyPr>
          <a:lstStyle/>
          <a:p>
            <a:r>
              <a:rPr lang="hr-HR" sz="2800" b="1" dirty="0"/>
              <a:t>5. etapa</a:t>
            </a:r>
            <a:r>
              <a:rPr lang="hr-HR" sz="2800" dirty="0"/>
              <a:t>: Glaziranje posuda smjesom razrijeđenog stakla u prahu i ponovno pečenje na 1100 </a:t>
            </a:r>
            <a:r>
              <a:rPr lang="en-US" sz="2800" dirty="0"/>
              <a:t>°C</a:t>
            </a:r>
            <a:r>
              <a:rPr lang="hr-HR" sz="2800" dirty="0"/>
              <a:t> </a:t>
            </a:r>
          </a:p>
        </p:txBody>
      </p:sp>
      <p:sp>
        <p:nvSpPr>
          <p:cNvPr id="3" name="Podnaslov 2"/>
          <p:cNvSpPr txBox="1">
            <a:spLocks/>
          </p:cNvSpPr>
          <p:nvPr/>
        </p:nvSpPr>
        <p:spPr>
          <a:xfrm>
            <a:off x="8164081" y="5879506"/>
            <a:ext cx="3714573" cy="64093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1400" dirty="0"/>
              <a:t>Projekt ”Keramičke posude naših starih”</a:t>
            </a:r>
          </a:p>
          <a:p>
            <a:pPr algn="ctr"/>
            <a:r>
              <a:rPr lang="hr-HR" sz="1400" dirty="0"/>
              <a:t>OSNOVNA ŠKOLA TAR-VABRIGA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503" y="1284377"/>
            <a:ext cx="7616864" cy="4289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958272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34798" y="154091"/>
            <a:ext cx="10195132" cy="1280890"/>
          </a:xfrm>
        </p:spPr>
        <p:txBody>
          <a:bodyPr>
            <a:noAutofit/>
          </a:bodyPr>
          <a:lstStyle/>
          <a:p>
            <a:r>
              <a:rPr lang="hr-HR" sz="2800" b="1" dirty="0"/>
              <a:t>6. etapa</a:t>
            </a:r>
            <a:r>
              <a:rPr lang="hr-HR" sz="2800" dirty="0"/>
              <a:t>: Naše keramičke posude su gotove!</a:t>
            </a:r>
          </a:p>
        </p:txBody>
      </p:sp>
      <p:sp>
        <p:nvSpPr>
          <p:cNvPr id="3" name="Podnaslov 2"/>
          <p:cNvSpPr txBox="1">
            <a:spLocks/>
          </p:cNvSpPr>
          <p:nvPr/>
        </p:nvSpPr>
        <p:spPr>
          <a:xfrm>
            <a:off x="8164081" y="5879506"/>
            <a:ext cx="3714573" cy="64093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1400" dirty="0"/>
              <a:t>Projekt ”Keramičke posude naših starih”</a:t>
            </a:r>
          </a:p>
          <a:p>
            <a:pPr algn="ctr"/>
            <a:r>
              <a:rPr lang="hr-HR" sz="1400" dirty="0"/>
              <a:t>OSNOVNA ŠKOLA TAR-VABRIGA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00466"/>
            <a:ext cx="5775924" cy="325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/>
          <a:srcRect t="9524" b="16859"/>
          <a:stretch/>
        </p:blipFill>
        <p:spPr>
          <a:xfrm>
            <a:off x="1670458" y="1016444"/>
            <a:ext cx="4042587" cy="528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738754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34797" y="154091"/>
            <a:ext cx="10152403" cy="1280890"/>
          </a:xfrm>
        </p:spPr>
        <p:txBody>
          <a:bodyPr>
            <a:normAutofit fontScale="90000"/>
          </a:bodyPr>
          <a:lstStyle/>
          <a:p>
            <a:r>
              <a:rPr lang="hr-HR" dirty="0"/>
              <a:t>U </a:t>
            </a:r>
            <a:r>
              <a:rPr lang="hr-HR" b="1" dirty="0"/>
              <a:t>prvoj fazi</a:t>
            </a:r>
            <a:r>
              <a:rPr lang="hr-HR" dirty="0"/>
              <a:t> projekta učenici su uz pomoć literature i Interneta pretraživali i analizirali tradicionalne posude</a:t>
            </a:r>
          </a:p>
        </p:txBody>
      </p:sp>
      <p:pic>
        <p:nvPicPr>
          <p:cNvPr id="1026" name="Picture 2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34" y="2028529"/>
            <a:ext cx="5141912" cy="3859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531" y="1296765"/>
            <a:ext cx="5046662" cy="3786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Podnaslov 2"/>
          <p:cNvSpPr txBox="1">
            <a:spLocks/>
          </p:cNvSpPr>
          <p:nvPr/>
        </p:nvSpPr>
        <p:spPr>
          <a:xfrm>
            <a:off x="8360635" y="6127334"/>
            <a:ext cx="3714573" cy="64093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1400" dirty="0"/>
              <a:t>Projekt ”Keramičke posude naših starih”</a:t>
            </a:r>
          </a:p>
          <a:p>
            <a:pPr algn="ctr"/>
            <a:r>
              <a:rPr lang="hr-HR" sz="1400" dirty="0"/>
              <a:t>OSNOVNA ŠKOLA TAR-VABRIGA</a:t>
            </a:r>
          </a:p>
        </p:txBody>
      </p:sp>
    </p:spTree>
    <p:extLst>
      <p:ext uri="{BB962C8B-B14F-4D97-AF65-F5344CB8AC3E}">
        <p14:creationId xmlns:p14="http://schemas.microsoft.com/office/powerpoint/2010/main" val="3477665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34797" y="154091"/>
            <a:ext cx="10457203" cy="1280890"/>
          </a:xfrm>
        </p:spPr>
        <p:txBody>
          <a:bodyPr>
            <a:noAutofit/>
          </a:bodyPr>
          <a:lstStyle/>
          <a:p>
            <a:r>
              <a:rPr lang="hr-HR" sz="2800" dirty="0"/>
              <a:t>U </a:t>
            </a:r>
            <a:r>
              <a:rPr lang="hr-HR" sz="2800" b="1" dirty="0"/>
              <a:t>drugoj fazi</a:t>
            </a:r>
            <a:r>
              <a:rPr lang="hr-HR" sz="2800" dirty="0"/>
              <a:t> projekta učenici su u mjestu intervjuirali, kroz usmena svjedočanstva starijih sumještana istraživali su o priboru za jelo i ostalim kućanskim keramičkim predmetima, koji su se koristili u našem kraju kroz prošlost. </a:t>
            </a:r>
          </a:p>
        </p:txBody>
      </p:sp>
      <p:sp>
        <p:nvSpPr>
          <p:cNvPr id="5" name="Podnaslov 2"/>
          <p:cNvSpPr txBox="1">
            <a:spLocks/>
          </p:cNvSpPr>
          <p:nvPr/>
        </p:nvSpPr>
        <p:spPr>
          <a:xfrm>
            <a:off x="8334997" y="6076059"/>
            <a:ext cx="3714573" cy="64093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1400" dirty="0"/>
              <a:t>Projekt ”Keramičke posude naših starih”</a:t>
            </a:r>
          </a:p>
          <a:p>
            <a:pPr algn="ctr"/>
            <a:r>
              <a:rPr lang="hr-HR" sz="1400" dirty="0"/>
              <a:t>OSNOVNA ŠKOLA TAR-VABRIGA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96A3BF-BF28-06C7-518E-0B72F811F3A3}"/>
              </a:ext>
            </a:extLst>
          </p:cNvPr>
          <p:cNvSpPr/>
          <p:nvPr/>
        </p:nvSpPr>
        <p:spPr>
          <a:xfrm>
            <a:off x="2866292" y="4512160"/>
            <a:ext cx="5533292" cy="19382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“Kad </a:t>
            </a:r>
            <a:r>
              <a:rPr lang="en-US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</a:t>
            </a:r>
            <a:r>
              <a:rPr lang="en-US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bila</a:t>
            </a:r>
            <a:r>
              <a:rPr lang="en-US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vaših</a:t>
            </a:r>
            <a:r>
              <a:rPr lang="en-US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lit </a:t>
            </a:r>
            <a:r>
              <a:rPr lang="en-US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keramičke</a:t>
            </a:r>
            <a:r>
              <a:rPr lang="en-US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posude</a:t>
            </a:r>
            <a:r>
              <a:rPr lang="en-US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bile </a:t>
            </a:r>
            <a:r>
              <a:rPr lang="en-US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puno</a:t>
            </a:r>
            <a:r>
              <a:rPr lang="en-US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kvalitetnije</a:t>
            </a:r>
            <a:r>
              <a:rPr lang="en-US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Neke</a:t>
            </a:r>
            <a:r>
              <a:rPr lang="en-US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bile </a:t>
            </a:r>
            <a:r>
              <a:rPr lang="en-US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jako</a:t>
            </a:r>
            <a:r>
              <a:rPr lang="en-US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ukrašene</a:t>
            </a:r>
            <a:r>
              <a:rPr lang="en-US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bile </a:t>
            </a:r>
            <a:r>
              <a:rPr lang="en-US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samo</a:t>
            </a:r>
            <a:r>
              <a:rPr lang="en-US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goste</a:t>
            </a:r>
            <a:r>
              <a:rPr lang="en-US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posebne</a:t>
            </a:r>
            <a:r>
              <a:rPr lang="en-US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prigode</a:t>
            </a:r>
            <a:r>
              <a:rPr lang="en-US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Ema S., </a:t>
            </a:r>
            <a:r>
              <a:rPr lang="en-US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rođena</a:t>
            </a:r>
            <a:r>
              <a:rPr lang="en-US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1938.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D07FEA-B7BB-39EB-C976-689B22624A0F}"/>
              </a:ext>
            </a:extLst>
          </p:cNvPr>
          <p:cNvSpPr/>
          <p:nvPr/>
        </p:nvSpPr>
        <p:spPr>
          <a:xfrm>
            <a:off x="6307014" y="2083622"/>
            <a:ext cx="5005754" cy="19382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1800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1800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Moj</a:t>
            </a:r>
            <a:r>
              <a:rPr lang="en-US" sz="1800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najdraži</a:t>
            </a:r>
            <a:r>
              <a:rPr lang="en-US" sz="1800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predmet</a:t>
            </a:r>
            <a:r>
              <a:rPr lang="en-US" sz="1800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US" sz="1800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keramike</a:t>
            </a:r>
            <a:r>
              <a:rPr lang="en-US" sz="1800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bila</a:t>
            </a:r>
            <a:r>
              <a:rPr lang="en-US" sz="1800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1800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bukaleta</a:t>
            </a:r>
            <a:r>
              <a:rPr lang="en-US" sz="1800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još</a:t>
            </a:r>
            <a:r>
              <a:rPr lang="en-US" sz="1800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vajk</a:t>
            </a:r>
            <a:r>
              <a:rPr lang="en-US" sz="1800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je. Se </a:t>
            </a:r>
            <a:r>
              <a:rPr lang="en-US" sz="1800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domislin</a:t>
            </a:r>
            <a:r>
              <a:rPr lang="en-US" sz="1800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kad</a:t>
            </a:r>
            <a:r>
              <a:rPr lang="en-US" sz="1800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</a:t>
            </a:r>
            <a:r>
              <a:rPr lang="en-US" sz="1800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ija</a:t>
            </a:r>
            <a:r>
              <a:rPr lang="en-US" sz="1800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supu</a:t>
            </a:r>
            <a:r>
              <a:rPr lang="en-US" sz="1800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ž </a:t>
            </a:r>
            <a:r>
              <a:rPr lang="en-US" sz="1800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nje</a:t>
            </a:r>
            <a:r>
              <a:rPr lang="en-US" sz="1800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r>
              <a:rPr lang="en-US" sz="1800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1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Gvido</a:t>
            </a:r>
            <a:r>
              <a:rPr lang="en-US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B., </a:t>
            </a:r>
            <a:r>
              <a:rPr lang="en-US" sz="1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rođen</a:t>
            </a:r>
            <a:r>
              <a:rPr lang="en-US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1964.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307E82-5155-9A1D-A6DC-54FB4C3F6283}"/>
              </a:ext>
            </a:extLst>
          </p:cNvPr>
          <p:cNvSpPr/>
          <p:nvPr/>
        </p:nvSpPr>
        <p:spPr>
          <a:xfrm>
            <a:off x="363415" y="2282459"/>
            <a:ext cx="5005754" cy="19382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US" sz="1800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“Moja je </a:t>
            </a:r>
            <a:r>
              <a:rPr lang="en-US" sz="1800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fameja</a:t>
            </a:r>
            <a:r>
              <a:rPr lang="en-US" sz="1800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bila</a:t>
            </a:r>
            <a:r>
              <a:rPr lang="en-US" sz="1800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siromaha</a:t>
            </a:r>
            <a:r>
              <a:rPr lang="en-US" sz="1800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bilo</a:t>
            </a:r>
            <a:r>
              <a:rPr lang="en-US" sz="1800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nas</a:t>
            </a:r>
            <a:r>
              <a:rPr lang="en-US" sz="1800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1800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jako</a:t>
            </a:r>
            <a:r>
              <a:rPr lang="en-US" sz="1800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puno</a:t>
            </a:r>
            <a:r>
              <a:rPr lang="en-US" sz="1800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pa </a:t>
            </a:r>
            <a:r>
              <a:rPr lang="en-US" sz="1800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smo</a:t>
            </a:r>
            <a:r>
              <a:rPr lang="en-US" sz="1800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jili</a:t>
            </a:r>
            <a:r>
              <a:rPr lang="en-US" sz="1800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</a:t>
            </a:r>
            <a:r>
              <a:rPr lang="en-US" sz="1800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velike</a:t>
            </a:r>
            <a:r>
              <a:rPr lang="en-US" sz="1800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škudele</a:t>
            </a:r>
            <a:r>
              <a:rPr lang="en-US" sz="1800" b="1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US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Danica K., </a:t>
            </a:r>
            <a:r>
              <a:rPr lang="en-US" sz="1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rođena</a:t>
            </a:r>
            <a:r>
              <a:rPr lang="en-US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1954.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2969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69980" y="183697"/>
            <a:ext cx="7200555" cy="1280890"/>
          </a:xfrm>
        </p:spPr>
        <p:txBody>
          <a:bodyPr>
            <a:normAutofit/>
          </a:bodyPr>
          <a:lstStyle/>
          <a:p>
            <a:r>
              <a:rPr lang="hr-HR" sz="2800" dirty="0"/>
              <a:t>Zatim su izrađivali plakate u kojima su prikazali rezultate…</a:t>
            </a:r>
          </a:p>
        </p:txBody>
      </p:sp>
      <p:pic>
        <p:nvPicPr>
          <p:cNvPr id="2050" name="Picture 2" descr="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87" y="1179865"/>
            <a:ext cx="4718050" cy="35401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834" y="2971547"/>
            <a:ext cx="4610100" cy="34591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 descr="C:\Users\Aspire\AppData\Local\Microsoft\Windows\INetCache\Content.Word\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251" y="213191"/>
            <a:ext cx="2995470" cy="43277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Podnaslov 2"/>
          <p:cNvSpPr txBox="1">
            <a:spLocks/>
          </p:cNvSpPr>
          <p:nvPr/>
        </p:nvSpPr>
        <p:spPr>
          <a:xfrm>
            <a:off x="8579976" y="6110243"/>
            <a:ext cx="3714573" cy="64093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1400" dirty="0"/>
              <a:t>Projekt ”Keramičke posude naših starih”</a:t>
            </a:r>
          </a:p>
          <a:p>
            <a:pPr algn="ctr"/>
            <a:r>
              <a:rPr lang="hr-HR" sz="1400" dirty="0"/>
              <a:t>OSNOVNA ŠKOLA TAR-VABRIGA</a:t>
            </a:r>
          </a:p>
        </p:txBody>
      </p:sp>
    </p:spTree>
    <p:extLst>
      <p:ext uri="{BB962C8B-B14F-4D97-AF65-F5344CB8AC3E}">
        <p14:creationId xmlns:p14="http://schemas.microsoft.com/office/powerpoint/2010/main" val="20885983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34798" y="154091"/>
            <a:ext cx="10195132" cy="1280890"/>
          </a:xfrm>
        </p:spPr>
        <p:txBody>
          <a:bodyPr>
            <a:noAutofit/>
          </a:bodyPr>
          <a:lstStyle/>
          <a:p>
            <a:r>
              <a:rPr lang="hr-HR" sz="2800" dirty="0"/>
              <a:t>U </a:t>
            </a:r>
            <a:r>
              <a:rPr lang="hr-HR" sz="2800" b="1" dirty="0"/>
              <a:t>trećoj fazi</a:t>
            </a:r>
            <a:r>
              <a:rPr lang="hr-HR" sz="2800" dirty="0"/>
              <a:t> učenici su na lončarskom kolu izrađivati replike tradicionalnih keramičkih posuda kroz 6 etapa.  </a:t>
            </a:r>
          </a:p>
        </p:txBody>
      </p:sp>
      <p:sp>
        <p:nvSpPr>
          <p:cNvPr id="3" name="Podnaslov 2"/>
          <p:cNvSpPr txBox="1">
            <a:spLocks/>
          </p:cNvSpPr>
          <p:nvPr/>
        </p:nvSpPr>
        <p:spPr>
          <a:xfrm>
            <a:off x="8164081" y="5879506"/>
            <a:ext cx="3714573" cy="64093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1400" dirty="0"/>
              <a:t>Projekt ”Keramičke posude naših starih”</a:t>
            </a:r>
          </a:p>
          <a:p>
            <a:pPr algn="ctr"/>
            <a:r>
              <a:rPr lang="hr-HR" sz="1400" dirty="0"/>
              <a:t>OSNOVNA ŠKOLA TAR-VABRIGA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532" y="1282696"/>
            <a:ext cx="7622835" cy="42926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253435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34798" y="154091"/>
            <a:ext cx="10195132" cy="1280890"/>
          </a:xfrm>
        </p:spPr>
        <p:txBody>
          <a:bodyPr>
            <a:noAutofit/>
          </a:bodyPr>
          <a:lstStyle/>
          <a:p>
            <a:r>
              <a:rPr lang="hr-HR" sz="2800" b="1" dirty="0"/>
              <a:t>1. etapa:</a:t>
            </a:r>
            <a:r>
              <a:rPr lang="hr-HR" sz="2800" dirty="0"/>
              <a:t> Učenici ručno izrađuju posude od Teraccotte tehnikom znanja ”crvić”</a:t>
            </a:r>
          </a:p>
        </p:txBody>
      </p:sp>
      <p:pic>
        <p:nvPicPr>
          <p:cNvPr id="3074" name="Picture 2" descr="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549" y="1092081"/>
            <a:ext cx="3149796" cy="5587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489" y="794536"/>
            <a:ext cx="2912297" cy="5171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dnaslov 2"/>
          <p:cNvSpPr txBox="1">
            <a:spLocks/>
          </p:cNvSpPr>
          <p:nvPr/>
        </p:nvSpPr>
        <p:spPr>
          <a:xfrm>
            <a:off x="8477427" y="6236696"/>
            <a:ext cx="3714573" cy="64093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1400" dirty="0"/>
              <a:t>Projekt ”Keramičke posude naših starih”</a:t>
            </a:r>
          </a:p>
          <a:p>
            <a:pPr algn="ctr"/>
            <a:r>
              <a:rPr lang="hr-HR" sz="1400" dirty="0"/>
              <a:t>OSNOVNA ŠKOLA TAR-VABRIGA</a:t>
            </a:r>
          </a:p>
        </p:txBody>
      </p:sp>
    </p:spTree>
    <p:extLst>
      <p:ext uri="{BB962C8B-B14F-4D97-AF65-F5344CB8AC3E}">
        <p14:creationId xmlns:p14="http://schemas.microsoft.com/office/powerpoint/2010/main" val="36138789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51890" y="102816"/>
            <a:ext cx="10195132" cy="1280890"/>
          </a:xfrm>
        </p:spPr>
        <p:txBody>
          <a:bodyPr>
            <a:noAutofit/>
          </a:bodyPr>
          <a:lstStyle/>
          <a:p>
            <a:r>
              <a:rPr lang="hr-HR" sz="2800" b="1" dirty="0"/>
              <a:t>2. etapa</a:t>
            </a:r>
            <a:r>
              <a:rPr lang="hr-HR" sz="2800" dirty="0"/>
              <a:t>: Učenici izrađuju posude na lončarskom kolu uz stručno vodstvo</a:t>
            </a:r>
          </a:p>
        </p:txBody>
      </p:sp>
      <p:sp>
        <p:nvSpPr>
          <p:cNvPr id="3" name="Podnaslov 2"/>
          <p:cNvSpPr txBox="1">
            <a:spLocks/>
          </p:cNvSpPr>
          <p:nvPr/>
        </p:nvSpPr>
        <p:spPr>
          <a:xfrm>
            <a:off x="8477427" y="6152971"/>
            <a:ext cx="3714573" cy="64093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1400" dirty="0"/>
              <a:t>Projekt ”Keramičke posude naših starih”</a:t>
            </a:r>
          </a:p>
          <a:p>
            <a:pPr algn="ctr"/>
            <a:r>
              <a:rPr lang="hr-HR" sz="1400" dirty="0"/>
              <a:t>OSNOVNA ŠKOLA TAR-VABRIGA</a:t>
            </a:r>
          </a:p>
        </p:txBody>
      </p:sp>
      <p:pic>
        <p:nvPicPr>
          <p:cNvPr id="4098" name="Picture 2" descr="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6" t="1250" r="7476" b="-58"/>
          <a:stretch/>
        </p:blipFill>
        <p:spPr bwMode="auto">
          <a:xfrm>
            <a:off x="209962" y="2613172"/>
            <a:ext cx="4580545" cy="3127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517" y="1207524"/>
            <a:ext cx="3122900" cy="5541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427" y="675118"/>
            <a:ext cx="3017400" cy="5362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0476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4619" y="205365"/>
            <a:ext cx="10195132" cy="1280890"/>
          </a:xfrm>
        </p:spPr>
        <p:txBody>
          <a:bodyPr>
            <a:noAutofit/>
          </a:bodyPr>
          <a:lstStyle/>
          <a:p>
            <a:r>
              <a:rPr lang="hr-HR" sz="2800" b="1" dirty="0"/>
              <a:t>3. etapa</a:t>
            </a:r>
            <a:r>
              <a:rPr lang="hr-HR" sz="2800" dirty="0"/>
              <a:t>: Posude se suše…</a:t>
            </a:r>
          </a:p>
        </p:txBody>
      </p:sp>
      <p:sp>
        <p:nvSpPr>
          <p:cNvPr id="3" name="Podnaslov 2"/>
          <p:cNvSpPr txBox="1">
            <a:spLocks/>
          </p:cNvSpPr>
          <p:nvPr/>
        </p:nvSpPr>
        <p:spPr>
          <a:xfrm>
            <a:off x="8164081" y="5879506"/>
            <a:ext cx="3714573" cy="64093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1400" dirty="0"/>
              <a:t>Projekt ”Keramičke posude naših starih”</a:t>
            </a:r>
          </a:p>
          <a:p>
            <a:pPr algn="ctr"/>
            <a:r>
              <a:rPr lang="hr-HR" sz="1400" dirty="0"/>
              <a:t>OSNOVNA ŠKOLA TAR-VABRIGA</a:t>
            </a:r>
          </a:p>
        </p:txBody>
      </p:sp>
      <p:pic>
        <p:nvPicPr>
          <p:cNvPr id="5122" name="Picture 2" descr="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9" t="2041" r="10851" b="-1"/>
          <a:stretch/>
        </p:blipFill>
        <p:spPr bwMode="auto">
          <a:xfrm>
            <a:off x="6128060" y="205365"/>
            <a:ext cx="5861691" cy="38808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9803"/>
          <a:stretch/>
        </p:blipFill>
        <p:spPr bwMode="auto">
          <a:xfrm>
            <a:off x="478563" y="2128195"/>
            <a:ext cx="6187156" cy="44659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42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34798" y="154091"/>
            <a:ext cx="10195132" cy="1280890"/>
          </a:xfrm>
        </p:spPr>
        <p:txBody>
          <a:bodyPr>
            <a:noAutofit/>
          </a:bodyPr>
          <a:lstStyle/>
          <a:p>
            <a:r>
              <a:rPr lang="hr-HR" sz="2800" b="1" dirty="0"/>
              <a:t>4. etapa</a:t>
            </a:r>
            <a:r>
              <a:rPr lang="hr-HR" sz="2800" dirty="0"/>
              <a:t>: Poiskutno pečenje – prvo pečenje koje se realizira na 950 </a:t>
            </a:r>
            <a:r>
              <a:rPr lang="en-US" sz="2800" dirty="0"/>
              <a:t>°C</a:t>
            </a:r>
            <a:r>
              <a:rPr lang="hr-HR" sz="2800" dirty="0"/>
              <a:t> i traje oko 8 do 9 sati</a:t>
            </a:r>
          </a:p>
        </p:txBody>
      </p:sp>
      <p:sp>
        <p:nvSpPr>
          <p:cNvPr id="3" name="Podnaslov 2"/>
          <p:cNvSpPr txBox="1">
            <a:spLocks/>
          </p:cNvSpPr>
          <p:nvPr/>
        </p:nvSpPr>
        <p:spPr>
          <a:xfrm>
            <a:off x="8164081" y="5879506"/>
            <a:ext cx="3714573" cy="64093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1400" dirty="0"/>
              <a:t>Projekt ”Keramičke posude naših starih”</a:t>
            </a:r>
          </a:p>
          <a:p>
            <a:pPr algn="ctr"/>
            <a:r>
              <a:rPr lang="hr-HR" sz="1400" dirty="0"/>
              <a:t>OSNOVNA ŠKOLA TAR-VABRIGA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84" y="1311572"/>
            <a:ext cx="5600757" cy="3153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425394" y="997652"/>
            <a:ext cx="3295823" cy="5849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460918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Pramen">
  <a:themeElements>
    <a:clrScheme name="Prame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Pram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am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130</TotalTime>
  <Words>408</Words>
  <Application>Microsoft Office PowerPoint</Application>
  <PresentationFormat>Widescreen</PresentationFormat>
  <Paragraphs>41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Arial</vt:lpstr>
      <vt:lpstr>Calibri</vt:lpstr>
      <vt:lpstr>Century Gothic</vt:lpstr>
      <vt:lpstr>Wingdings 3</vt:lpstr>
      <vt:lpstr>Pramen</vt:lpstr>
      <vt:lpstr>PowerPoint Presentation</vt:lpstr>
      <vt:lpstr>U prvoj fazi projekta učenici su uz pomoć literature i Interneta pretraživali i analizirali tradicionalne posude</vt:lpstr>
      <vt:lpstr>U drugoj fazi projekta učenici su u mjestu intervjuirali, kroz usmena svjedočanstva starijih sumještana istraživali su o priboru za jelo i ostalim kućanskim keramičkim predmetima, koji su se koristili u našem kraju kroz prošlost. </vt:lpstr>
      <vt:lpstr>Zatim su izrađivali plakate u kojima su prikazali rezultate…</vt:lpstr>
      <vt:lpstr>U trećoj fazi učenici su na lončarskom kolu izrađivati replike tradicionalnih keramičkih posuda kroz 6 etapa.  </vt:lpstr>
      <vt:lpstr>1. etapa: Učenici ručno izrađuju posude od Teraccotte tehnikom znanja ”crvić”</vt:lpstr>
      <vt:lpstr>2. etapa: Učenici izrađuju posude na lončarskom kolu uz stručno vodstvo</vt:lpstr>
      <vt:lpstr>3. etapa: Posude se suše…</vt:lpstr>
      <vt:lpstr>4. etapa: Poiskutno pečenje – prvo pečenje koje se realizira na 950 °C i traje oko 8 do 9 sati</vt:lpstr>
      <vt:lpstr>5. etapa: Glaziranje posuda smjesom razrijeđenog stakla u prahu i ponovno pečenje na 1100 °C </vt:lpstr>
      <vt:lpstr>6. etapa: Naše keramičke posude su gotove!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Microsoftov račun</dc:creator>
  <cp:lastModifiedBy>Marina Šimunić Kocijan</cp:lastModifiedBy>
  <cp:revision>17</cp:revision>
  <dcterms:created xsi:type="dcterms:W3CDTF">2023-05-14T18:44:04Z</dcterms:created>
  <dcterms:modified xsi:type="dcterms:W3CDTF">2024-05-21T10:16:45Z</dcterms:modified>
</cp:coreProperties>
</file>